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7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9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B3A54A-EBDA-4EB0-B912-8953192DA95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68E35CC-7B94-4F3D-8BBB-2F7E9FA89213}">
      <dgm:prSet phldrT="[Текст]" custT="1"/>
      <dgm:spPr/>
      <dgm:t>
        <a:bodyPr/>
        <a:lstStyle/>
        <a:p>
          <a:r>
            <a:rPr lang="ru-RU" sz="2800" b="1" dirty="0" smtClean="0"/>
            <a:t>«Ныряльщики» </a:t>
          </a:r>
          <a:r>
            <a:rPr lang="ru-RU" sz="2800" dirty="0" smtClean="0"/>
            <a:t>вдох ртом, выдох носом</a:t>
          </a:r>
          <a:endParaRPr lang="ru-RU" sz="2800" dirty="0"/>
        </a:p>
      </dgm:t>
    </dgm:pt>
    <dgm:pt modelId="{F9BAA37F-D56B-4ABF-BB4B-06CCE6806CD4}" type="parTrans" cxnId="{76F7BFBC-67BD-4AD1-8E2F-627F162B02DF}">
      <dgm:prSet/>
      <dgm:spPr/>
      <dgm:t>
        <a:bodyPr/>
        <a:lstStyle/>
        <a:p>
          <a:endParaRPr lang="ru-RU"/>
        </a:p>
      </dgm:t>
    </dgm:pt>
    <dgm:pt modelId="{69801324-2A99-4AA7-BD00-6D897EC1209C}" type="sibTrans" cxnId="{76F7BFBC-67BD-4AD1-8E2F-627F162B02DF}">
      <dgm:prSet/>
      <dgm:spPr/>
      <dgm:t>
        <a:bodyPr/>
        <a:lstStyle/>
        <a:p>
          <a:endParaRPr lang="ru-RU"/>
        </a:p>
      </dgm:t>
    </dgm:pt>
    <dgm:pt modelId="{003607E5-7C14-4B6B-B7A0-BFDE832E6432}">
      <dgm:prSet phldrT="[Текст]" custT="1"/>
      <dgm:spPr/>
      <dgm:t>
        <a:bodyPr/>
        <a:lstStyle/>
        <a:p>
          <a:r>
            <a:rPr lang="ru-RU" sz="2400" b="1" dirty="0" smtClean="0"/>
            <a:t>«Больной тяжело дышит» </a:t>
          </a:r>
          <a:r>
            <a:rPr lang="ru-RU" sz="2400" dirty="0" smtClean="0"/>
            <a:t>вдох ртом, выдох ртом</a:t>
          </a:r>
          <a:r>
            <a:rPr lang="ru-RU" sz="1600" dirty="0" smtClean="0"/>
            <a:t>.</a:t>
          </a:r>
          <a:endParaRPr lang="ru-RU" sz="1600" dirty="0"/>
        </a:p>
      </dgm:t>
    </dgm:pt>
    <dgm:pt modelId="{E7416F5A-5A39-47FA-802E-2BDAF100D4A7}" type="parTrans" cxnId="{BE9D9352-DCA2-49EC-ABAA-27526F938157}">
      <dgm:prSet/>
      <dgm:spPr/>
      <dgm:t>
        <a:bodyPr/>
        <a:lstStyle/>
        <a:p>
          <a:endParaRPr lang="ru-RU"/>
        </a:p>
      </dgm:t>
    </dgm:pt>
    <dgm:pt modelId="{413FED51-ED97-4BA9-9388-4A48EB0F8AA7}" type="sibTrans" cxnId="{BE9D9352-DCA2-49EC-ABAA-27526F938157}">
      <dgm:prSet/>
      <dgm:spPr/>
      <dgm:t>
        <a:bodyPr/>
        <a:lstStyle/>
        <a:p>
          <a:endParaRPr lang="ru-RU"/>
        </a:p>
      </dgm:t>
    </dgm:pt>
    <dgm:pt modelId="{17C75D98-9EBD-421A-A216-5043026FE05A}">
      <dgm:prSet phldrT="[Текст]" custT="1"/>
      <dgm:spPr/>
      <dgm:t>
        <a:bodyPr/>
        <a:lstStyle/>
        <a:p>
          <a:r>
            <a:rPr lang="ru-RU" sz="2000" b="1" dirty="0" smtClean="0"/>
            <a:t>«Кто лучше надует игрушку» </a:t>
          </a:r>
          <a:r>
            <a:rPr lang="ru-RU" sz="2000" dirty="0" smtClean="0"/>
            <a:t>вдох носом, выдох ртом.</a:t>
          </a:r>
          <a:endParaRPr lang="ru-RU" sz="2000" dirty="0"/>
        </a:p>
      </dgm:t>
    </dgm:pt>
    <dgm:pt modelId="{5A035053-9C98-46C4-8627-5535F30F1264}" type="parTrans" cxnId="{F14150FA-0FA8-4903-931F-BD0DA6B874E7}">
      <dgm:prSet/>
      <dgm:spPr/>
      <dgm:t>
        <a:bodyPr/>
        <a:lstStyle/>
        <a:p>
          <a:endParaRPr lang="ru-RU"/>
        </a:p>
      </dgm:t>
    </dgm:pt>
    <dgm:pt modelId="{5FEA6804-2B15-4298-AF0F-228B8C2BC68C}" type="sibTrans" cxnId="{F14150FA-0FA8-4903-931F-BD0DA6B874E7}">
      <dgm:prSet/>
      <dgm:spPr/>
      <dgm:t>
        <a:bodyPr/>
        <a:lstStyle/>
        <a:p>
          <a:endParaRPr lang="ru-RU"/>
        </a:p>
      </dgm:t>
    </dgm:pt>
    <dgm:pt modelId="{D8ED8E24-0D1F-4855-BF05-6A5C47324E17}">
      <dgm:prSet/>
      <dgm:spPr/>
      <dgm:t>
        <a:bodyPr/>
        <a:lstStyle/>
        <a:p>
          <a:endParaRPr lang="ru-RU" dirty="0"/>
        </a:p>
      </dgm:t>
    </dgm:pt>
    <dgm:pt modelId="{AD1562B2-3426-432D-92ED-F8730420A927}" type="parTrans" cxnId="{801AA468-637B-4672-B5C9-8A3E1AAD7D99}">
      <dgm:prSet/>
      <dgm:spPr/>
      <dgm:t>
        <a:bodyPr/>
        <a:lstStyle/>
        <a:p>
          <a:endParaRPr lang="ru-RU"/>
        </a:p>
      </dgm:t>
    </dgm:pt>
    <dgm:pt modelId="{614D977F-0F8F-4E62-BEAB-9A2F401EFE11}" type="sibTrans" cxnId="{801AA468-637B-4672-B5C9-8A3E1AAD7D99}">
      <dgm:prSet/>
      <dgm:spPr/>
      <dgm:t>
        <a:bodyPr/>
        <a:lstStyle/>
        <a:p>
          <a:endParaRPr lang="ru-RU"/>
        </a:p>
      </dgm:t>
    </dgm:pt>
    <dgm:pt modelId="{751E5EFC-412C-4094-8EEB-6AB5C8FDC4F5}">
      <dgm:prSet/>
      <dgm:spPr/>
      <dgm:t>
        <a:bodyPr/>
        <a:lstStyle/>
        <a:p>
          <a:endParaRPr lang="ru-RU" dirty="0"/>
        </a:p>
      </dgm:t>
    </dgm:pt>
    <dgm:pt modelId="{3E1B09A9-100E-424C-9546-7D4E6334B1A9}" type="parTrans" cxnId="{D5B4B6BC-E85A-4B1E-92A7-96B8BB69D6B0}">
      <dgm:prSet/>
      <dgm:spPr/>
      <dgm:t>
        <a:bodyPr/>
        <a:lstStyle/>
        <a:p>
          <a:endParaRPr lang="ru-RU"/>
        </a:p>
      </dgm:t>
    </dgm:pt>
    <dgm:pt modelId="{E8B9EAE6-32C6-4403-B807-BF4186EAE19D}" type="sibTrans" cxnId="{D5B4B6BC-E85A-4B1E-92A7-96B8BB69D6B0}">
      <dgm:prSet/>
      <dgm:spPr/>
      <dgm:t>
        <a:bodyPr/>
        <a:lstStyle/>
        <a:p>
          <a:endParaRPr lang="ru-RU"/>
        </a:p>
      </dgm:t>
    </dgm:pt>
    <dgm:pt modelId="{16335161-C44D-4D0D-8538-32ADD3D6D494}">
      <dgm:prSet custT="1"/>
      <dgm:spPr/>
      <dgm:t>
        <a:bodyPr/>
        <a:lstStyle/>
        <a:p>
          <a:r>
            <a:rPr lang="ru-RU" sz="2000" b="1" dirty="0" smtClean="0"/>
            <a:t>«Доктор слушает больного» </a:t>
          </a:r>
          <a:r>
            <a:rPr lang="ru-RU" sz="2000" dirty="0" smtClean="0"/>
            <a:t>вдох носом, выдох носом.</a:t>
          </a:r>
          <a:endParaRPr lang="ru-RU" sz="2000" dirty="0"/>
        </a:p>
      </dgm:t>
    </dgm:pt>
    <dgm:pt modelId="{AEDB7F41-BE8C-4326-9EEF-81EF4974D655}" type="parTrans" cxnId="{07A8B93D-5584-44B8-AF8E-387FF364E64F}">
      <dgm:prSet/>
      <dgm:spPr/>
      <dgm:t>
        <a:bodyPr/>
        <a:lstStyle/>
        <a:p>
          <a:endParaRPr lang="ru-RU"/>
        </a:p>
      </dgm:t>
    </dgm:pt>
    <dgm:pt modelId="{FEE5FAF3-7C6D-49C3-87B8-C26A87DC94FE}" type="sibTrans" cxnId="{07A8B93D-5584-44B8-AF8E-387FF364E64F}">
      <dgm:prSet/>
      <dgm:spPr/>
      <dgm:t>
        <a:bodyPr/>
        <a:lstStyle/>
        <a:p>
          <a:endParaRPr lang="ru-RU"/>
        </a:p>
      </dgm:t>
    </dgm:pt>
    <dgm:pt modelId="{E5E30E28-BAD9-41A0-8696-26959BE486A1}" type="pres">
      <dgm:prSet presAssocID="{E3B3A54A-EBDA-4EB0-B912-8953192DA95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535E13-B99D-433B-9745-0386D9CC4E4C}" type="pres">
      <dgm:prSet presAssocID="{F68E35CC-7B94-4F3D-8BBB-2F7E9FA89213}" presName="parentLin" presStyleCnt="0"/>
      <dgm:spPr/>
    </dgm:pt>
    <dgm:pt modelId="{04A15946-5D3B-4B07-B68A-0B5A9D70B239}" type="pres">
      <dgm:prSet presAssocID="{F68E35CC-7B94-4F3D-8BBB-2F7E9FA89213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B9C88960-D5F6-4F67-AC8C-FF5C089972FF}" type="pres">
      <dgm:prSet presAssocID="{F68E35CC-7B94-4F3D-8BBB-2F7E9FA89213}" presName="parentText" presStyleLbl="node1" presStyleIdx="0" presStyleCnt="4" custScaleX="137497" custScaleY="160983" custLinFactNeighborX="7512" custLinFactNeighborY="-8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29A785-89A4-456D-9F5B-F5B4E359B89B}" type="pres">
      <dgm:prSet presAssocID="{F68E35CC-7B94-4F3D-8BBB-2F7E9FA89213}" presName="negativeSpace" presStyleCnt="0"/>
      <dgm:spPr/>
    </dgm:pt>
    <dgm:pt modelId="{D4F4D3DB-EDF4-4836-909F-5FC672B8083D}" type="pres">
      <dgm:prSet presAssocID="{F68E35CC-7B94-4F3D-8BBB-2F7E9FA89213}" presName="childText" presStyleLbl="conFgAcc1" presStyleIdx="0" presStyleCnt="4">
        <dgm:presLayoutVars>
          <dgm:bulletEnabled val="1"/>
        </dgm:presLayoutVars>
      </dgm:prSet>
      <dgm:spPr/>
    </dgm:pt>
    <dgm:pt modelId="{1E51C0BD-DA6C-459C-B3D3-A78D58B5A0A6}" type="pres">
      <dgm:prSet presAssocID="{69801324-2A99-4AA7-BD00-6D897EC1209C}" presName="spaceBetweenRectangles" presStyleCnt="0"/>
      <dgm:spPr/>
    </dgm:pt>
    <dgm:pt modelId="{CF460C09-3FA7-4DAA-AD4B-C2A9E309EB64}" type="pres">
      <dgm:prSet presAssocID="{003607E5-7C14-4B6B-B7A0-BFDE832E6432}" presName="parentLin" presStyleCnt="0"/>
      <dgm:spPr/>
    </dgm:pt>
    <dgm:pt modelId="{9DB2C482-7017-4022-9E4B-594E2E68DCE4}" type="pres">
      <dgm:prSet presAssocID="{003607E5-7C14-4B6B-B7A0-BFDE832E6432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BD049B06-6BD2-4CA5-8F80-2EDCEF8F75B0}" type="pres">
      <dgm:prSet presAssocID="{003607E5-7C14-4B6B-B7A0-BFDE832E6432}" presName="parentText" presStyleLbl="node1" presStyleIdx="1" presStyleCnt="4" custScaleX="142857" custScaleY="170227" custLinFactNeighborX="12916" custLinFactNeighborY="-1272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8364F4-0692-4AA1-AF2F-E47FCCE5BCBA}" type="pres">
      <dgm:prSet presAssocID="{003607E5-7C14-4B6B-B7A0-BFDE832E6432}" presName="negativeSpace" presStyleCnt="0"/>
      <dgm:spPr/>
    </dgm:pt>
    <dgm:pt modelId="{993ACC56-D39E-41CC-A8F0-A401BC7B16CD}" type="pres">
      <dgm:prSet presAssocID="{003607E5-7C14-4B6B-B7A0-BFDE832E6432}" presName="childText" presStyleLbl="conFgAcc1" presStyleIdx="1" presStyleCnt="4">
        <dgm:presLayoutVars>
          <dgm:bulletEnabled val="1"/>
        </dgm:presLayoutVars>
      </dgm:prSet>
      <dgm:spPr/>
    </dgm:pt>
    <dgm:pt modelId="{F177A6EC-DE1C-46CC-9BAB-D09CAD5272F4}" type="pres">
      <dgm:prSet presAssocID="{413FED51-ED97-4BA9-9388-4A48EB0F8AA7}" presName="spaceBetweenRectangles" presStyleCnt="0"/>
      <dgm:spPr/>
    </dgm:pt>
    <dgm:pt modelId="{7EAC75AC-3162-494A-8135-CBB07AB324E9}" type="pres">
      <dgm:prSet presAssocID="{17C75D98-9EBD-421A-A216-5043026FE05A}" presName="parentLin" presStyleCnt="0"/>
      <dgm:spPr/>
    </dgm:pt>
    <dgm:pt modelId="{FBB3F259-8F98-477F-A80F-D759B3E75E7B}" type="pres">
      <dgm:prSet presAssocID="{17C75D98-9EBD-421A-A216-5043026FE05A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B3A1BFBF-00F3-483A-BA40-5BB7BEE0239F}" type="pres">
      <dgm:prSet presAssocID="{17C75D98-9EBD-421A-A216-5043026FE05A}" presName="parentText" presStyleLbl="node1" presStyleIdx="2" presStyleCnt="4" custScaleX="142857" custScaleY="171205" custLinFactNeighborX="7512" custLinFactNeighborY="355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72DEA5-20A6-4B4B-B029-56BC5FA7EC3F}" type="pres">
      <dgm:prSet presAssocID="{17C75D98-9EBD-421A-A216-5043026FE05A}" presName="negativeSpace" presStyleCnt="0"/>
      <dgm:spPr/>
    </dgm:pt>
    <dgm:pt modelId="{1D734511-A765-4A53-AB1A-4B2280F81D12}" type="pres">
      <dgm:prSet presAssocID="{17C75D98-9EBD-421A-A216-5043026FE05A}" presName="childText" presStyleLbl="conFgAcc1" presStyleIdx="2" presStyleCnt="4" custScaleY="48279" custLinFactY="-1025" custLinFactNeighborX="126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4346E7-22ED-49E9-B15E-992646CF232B}" type="pres">
      <dgm:prSet presAssocID="{5FEA6804-2B15-4298-AF0F-228B8C2BC68C}" presName="spaceBetweenRectangles" presStyleCnt="0"/>
      <dgm:spPr/>
    </dgm:pt>
    <dgm:pt modelId="{F66697BA-AD6B-496A-A8F7-0FD94092A61B}" type="pres">
      <dgm:prSet presAssocID="{16335161-C44D-4D0D-8538-32ADD3D6D494}" presName="parentLin" presStyleCnt="0"/>
      <dgm:spPr/>
    </dgm:pt>
    <dgm:pt modelId="{F61F54E2-0BDA-4F9A-82C4-A135DC27242B}" type="pres">
      <dgm:prSet presAssocID="{16335161-C44D-4D0D-8538-32ADD3D6D494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6B303E31-29E6-4FD1-A75D-9EACCB69A383}" type="pres">
      <dgm:prSet presAssocID="{16335161-C44D-4D0D-8538-32ADD3D6D494}" presName="parentText" presStyleLbl="node1" presStyleIdx="3" presStyleCnt="4" custScaleX="142857" custScaleY="179927" custLinFactNeighborX="-5464" custLinFactNeighborY="-361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8FA964-D730-403D-A518-57E8F67D6002}" type="pres">
      <dgm:prSet presAssocID="{16335161-C44D-4D0D-8538-32ADD3D6D494}" presName="negativeSpace" presStyleCnt="0"/>
      <dgm:spPr/>
    </dgm:pt>
    <dgm:pt modelId="{CD7F1872-071F-4177-94EC-7D10D1949873}" type="pres">
      <dgm:prSet presAssocID="{16335161-C44D-4D0D-8538-32ADD3D6D494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D5B4B6BC-E85A-4B1E-92A7-96B8BB69D6B0}" srcId="{17C75D98-9EBD-421A-A216-5043026FE05A}" destId="{751E5EFC-412C-4094-8EEB-6AB5C8FDC4F5}" srcOrd="1" destOrd="0" parTransId="{3E1B09A9-100E-424C-9546-7D4E6334B1A9}" sibTransId="{E8B9EAE6-32C6-4403-B807-BF4186EAE19D}"/>
    <dgm:cxn modelId="{1B543D32-33BF-4DD4-AE9C-4F28F2EE5438}" type="presOf" srcId="{003607E5-7C14-4B6B-B7A0-BFDE832E6432}" destId="{9DB2C482-7017-4022-9E4B-594E2E68DCE4}" srcOrd="0" destOrd="0" presId="urn:microsoft.com/office/officeart/2005/8/layout/list1"/>
    <dgm:cxn modelId="{07A8B93D-5584-44B8-AF8E-387FF364E64F}" srcId="{E3B3A54A-EBDA-4EB0-B912-8953192DA954}" destId="{16335161-C44D-4D0D-8538-32ADD3D6D494}" srcOrd="3" destOrd="0" parTransId="{AEDB7F41-BE8C-4326-9EEF-81EF4974D655}" sibTransId="{FEE5FAF3-7C6D-49C3-87B8-C26A87DC94FE}"/>
    <dgm:cxn modelId="{F14150FA-0FA8-4903-931F-BD0DA6B874E7}" srcId="{E3B3A54A-EBDA-4EB0-B912-8953192DA954}" destId="{17C75D98-9EBD-421A-A216-5043026FE05A}" srcOrd="2" destOrd="0" parTransId="{5A035053-9C98-46C4-8627-5535F30F1264}" sibTransId="{5FEA6804-2B15-4298-AF0F-228B8C2BC68C}"/>
    <dgm:cxn modelId="{6B32F0CC-B557-4ED7-9153-90D90468C415}" type="presOf" srcId="{751E5EFC-412C-4094-8EEB-6AB5C8FDC4F5}" destId="{1D734511-A765-4A53-AB1A-4B2280F81D12}" srcOrd="0" destOrd="1" presId="urn:microsoft.com/office/officeart/2005/8/layout/list1"/>
    <dgm:cxn modelId="{BE9D9352-DCA2-49EC-ABAA-27526F938157}" srcId="{E3B3A54A-EBDA-4EB0-B912-8953192DA954}" destId="{003607E5-7C14-4B6B-B7A0-BFDE832E6432}" srcOrd="1" destOrd="0" parTransId="{E7416F5A-5A39-47FA-802E-2BDAF100D4A7}" sibTransId="{413FED51-ED97-4BA9-9388-4A48EB0F8AA7}"/>
    <dgm:cxn modelId="{63940AEC-D503-4386-BD85-F340DBA4DDA8}" type="presOf" srcId="{17C75D98-9EBD-421A-A216-5043026FE05A}" destId="{FBB3F259-8F98-477F-A80F-D759B3E75E7B}" srcOrd="0" destOrd="0" presId="urn:microsoft.com/office/officeart/2005/8/layout/list1"/>
    <dgm:cxn modelId="{801AA468-637B-4672-B5C9-8A3E1AAD7D99}" srcId="{17C75D98-9EBD-421A-A216-5043026FE05A}" destId="{D8ED8E24-0D1F-4855-BF05-6A5C47324E17}" srcOrd="0" destOrd="0" parTransId="{AD1562B2-3426-432D-92ED-F8730420A927}" sibTransId="{614D977F-0F8F-4E62-BEAB-9A2F401EFE11}"/>
    <dgm:cxn modelId="{5B755DF9-6202-4AC1-84F8-1F51B63A10B1}" type="presOf" srcId="{16335161-C44D-4D0D-8538-32ADD3D6D494}" destId="{6B303E31-29E6-4FD1-A75D-9EACCB69A383}" srcOrd="1" destOrd="0" presId="urn:microsoft.com/office/officeart/2005/8/layout/list1"/>
    <dgm:cxn modelId="{14D0EDA6-05FA-466E-8CFF-E93E718A4A51}" type="presOf" srcId="{16335161-C44D-4D0D-8538-32ADD3D6D494}" destId="{F61F54E2-0BDA-4F9A-82C4-A135DC27242B}" srcOrd="0" destOrd="0" presId="urn:microsoft.com/office/officeart/2005/8/layout/list1"/>
    <dgm:cxn modelId="{CA57855D-D009-4A6E-BB2D-78F004264AD3}" type="presOf" srcId="{D8ED8E24-0D1F-4855-BF05-6A5C47324E17}" destId="{1D734511-A765-4A53-AB1A-4B2280F81D12}" srcOrd="0" destOrd="0" presId="urn:microsoft.com/office/officeart/2005/8/layout/list1"/>
    <dgm:cxn modelId="{76F7BFBC-67BD-4AD1-8E2F-627F162B02DF}" srcId="{E3B3A54A-EBDA-4EB0-B912-8953192DA954}" destId="{F68E35CC-7B94-4F3D-8BBB-2F7E9FA89213}" srcOrd="0" destOrd="0" parTransId="{F9BAA37F-D56B-4ABF-BB4B-06CCE6806CD4}" sibTransId="{69801324-2A99-4AA7-BD00-6D897EC1209C}"/>
    <dgm:cxn modelId="{5D8526E2-657C-46C4-8E2B-EA8F5A7E9305}" type="presOf" srcId="{003607E5-7C14-4B6B-B7A0-BFDE832E6432}" destId="{BD049B06-6BD2-4CA5-8F80-2EDCEF8F75B0}" srcOrd="1" destOrd="0" presId="urn:microsoft.com/office/officeart/2005/8/layout/list1"/>
    <dgm:cxn modelId="{5B1C6D80-EFF5-4F14-85C2-04F3ABC30D4B}" type="presOf" srcId="{E3B3A54A-EBDA-4EB0-B912-8953192DA954}" destId="{E5E30E28-BAD9-41A0-8696-26959BE486A1}" srcOrd="0" destOrd="0" presId="urn:microsoft.com/office/officeart/2005/8/layout/list1"/>
    <dgm:cxn modelId="{9601D89C-AC48-4233-9D09-1E3B884F59EF}" type="presOf" srcId="{F68E35CC-7B94-4F3D-8BBB-2F7E9FA89213}" destId="{B9C88960-D5F6-4F67-AC8C-FF5C089972FF}" srcOrd="1" destOrd="0" presId="urn:microsoft.com/office/officeart/2005/8/layout/list1"/>
    <dgm:cxn modelId="{8FE86267-4242-47A1-8AF0-54BC7956BFC9}" type="presOf" srcId="{F68E35CC-7B94-4F3D-8BBB-2F7E9FA89213}" destId="{04A15946-5D3B-4B07-B68A-0B5A9D70B239}" srcOrd="0" destOrd="0" presId="urn:microsoft.com/office/officeart/2005/8/layout/list1"/>
    <dgm:cxn modelId="{A0E58A1E-CB10-435A-8C21-C75D5673B8D1}" type="presOf" srcId="{17C75D98-9EBD-421A-A216-5043026FE05A}" destId="{B3A1BFBF-00F3-483A-BA40-5BB7BEE0239F}" srcOrd="1" destOrd="0" presId="urn:microsoft.com/office/officeart/2005/8/layout/list1"/>
    <dgm:cxn modelId="{863742F7-7130-4AAC-8057-61EAC3F4144E}" type="presParOf" srcId="{E5E30E28-BAD9-41A0-8696-26959BE486A1}" destId="{D7535E13-B99D-433B-9745-0386D9CC4E4C}" srcOrd="0" destOrd="0" presId="urn:microsoft.com/office/officeart/2005/8/layout/list1"/>
    <dgm:cxn modelId="{548EB36E-60AC-414D-97D1-1CBE1E65AB44}" type="presParOf" srcId="{D7535E13-B99D-433B-9745-0386D9CC4E4C}" destId="{04A15946-5D3B-4B07-B68A-0B5A9D70B239}" srcOrd="0" destOrd="0" presId="urn:microsoft.com/office/officeart/2005/8/layout/list1"/>
    <dgm:cxn modelId="{C332FD23-FCDA-4D6C-A571-141FBD7EFFA6}" type="presParOf" srcId="{D7535E13-B99D-433B-9745-0386D9CC4E4C}" destId="{B9C88960-D5F6-4F67-AC8C-FF5C089972FF}" srcOrd="1" destOrd="0" presId="urn:microsoft.com/office/officeart/2005/8/layout/list1"/>
    <dgm:cxn modelId="{4BE36C4A-50C7-4482-8B07-240DA27558A0}" type="presParOf" srcId="{E5E30E28-BAD9-41A0-8696-26959BE486A1}" destId="{0529A785-89A4-456D-9F5B-F5B4E359B89B}" srcOrd="1" destOrd="0" presId="urn:microsoft.com/office/officeart/2005/8/layout/list1"/>
    <dgm:cxn modelId="{02A63822-1BD4-4754-B498-8F3F93F6666A}" type="presParOf" srcId="{E5E30E28-BAD9-41A0-8696-26959BE486A1}" destId="{D4F4D3DB-EDF4-4836-909F-5FC672B8083D}" srcOrd="2" destOrd="0" presId="urn:microsoft.com/office/officeart/2005/8/layout/list1"/>
    <dgm:cxn modelId="{2084E17C-9D7F-44B5-98D5-BD3339B14BCA}" type="presParOf" srcId="{E5E30E28-BAD9-41A0-8696-26959BE486A1}" destId="{1E51C0BD-DA6C-459C-B3D3-A78D58B5A0A6}" srcOrd="3" destOrd="0" presId="urn:microsoft.com/office/officeart/2005/8/layout/list1"/>
    <dgm:cxn modelId="{B3FFE76E-DA64-4539-8D5B-72AC0D794542}" type="presParOf" srcId="{E5E30E28-BAD9-41A0-8696-26959BE486A1}" destId="{CF460C09-3FA7-4DAA-AD4B-C2A9E309EB64}" srcOrd="4" destOrd="0" presId="urn:microsoft.com/office/officeart/2005/8/layout/list1"/>
    <dgm:cxn modelId="{EBFFD32E-913B-4F4D-A49B-959EE1F40C46}" type="presParOf" srcId="{CF460C09-3FA7-4DAA-AD4B-C2A9E309EB64}" destId="{9DB2C482-7017-4022-9E4B-594E2E68DCE4}" srcOrd="0" destOrd="0" presId="urn:microsoft.com/office/officeart/2005/8/layout/list1"/>
    <dgm:cxn modelId="{049384DB-2969-4143-A8C1-81F500BA0BFF}" type="presParOf" srcId="{CF460C09-3FA7-4DAA-AD4B-C2A9E309EB64}" destId="{BD049B06-6BD2-4CA5-8F80-2EDCEF8F75B0}" srcOrd="1" destOrd="0" presId="urn:microsoft.com/office/officeart/2005/8/layout/list1"/>
    <dgm:cxn modelId="{A71C1BFC-ED5B-4A94-A5EB-D63C34360AAC}" type="presParOf" srcId="{E5E30E28-BAD9-41A0-8696-26959BE486A1}" destId="{DF8364F4-0692-4AA1-AF2F-E47FCCE5BCBA}" srcOrd="5" destOrd="0" presId="urn:microsoft.com/office/officeart/2005/8/layout/list1"/>
    <dgm:cxn modelId="{F72DF100-5CF9-473B-9A30-35E2CA30581E}" type="presParOf" srcId="{E5E30E28-BAD9-41A0-8696-26959BE486A1}" destId="{993ACC56-D39E-41CC-A8F0-A401BC7B16CD}" srcOrd="6" destOrd="0" presId="urn:microsoft.com/office/officeart/2005/8/layout/list1"/>
    <dgm:cxn modelId="{CAFE44E0-40D0-493A-86C5-98D1C514F54D}" type="presParOf" srcId="{E5E30E28-BAD9-41A0-8696-26959BE486A1}" destId="{F177A6EC-DE1C-46CC-9BAB-D09CAD5272F4}" srcOrd="7" destOrd="0" presId="urn:microsoft.com/office/officeart/2005/8/layout/list1"/>
    <dgm:cxn modelId="{6748A459-7622-4E06-90AC-10A33010AC10}" type="presParOf" srcId="{E5E30E28-BAD9-41A0-8696-26959BE486A1}" destId="{7EAC75AC-3162-494A-8135-CBB07AB324E9}" srcOrd="8" destOrd="0" presId="urn:microsoft.com/office/officeart/2005/8/layout/list1"/>
    <dgm:cxn modelId="{CAFFE8AC-FA17-471C-8092-4DAE56900D0E}" type="presParOf" srcId="{7EAC75AC-3162-494A-8135-CBB07AB324E9}" destId="{FBB3F259-8F98-477F-A80F-D759B3E75E7B}" srcOrd="0" destOrd="0" presId="urn:microsoft.com/office/officeart/2005/8/layout/list1"/>
    <dgm:cxn modelId="{A77430A9-1F7C-4B06-9D58-145B58EE3919}" type="presParOf" srcId="{7EAC75AC-3162-494A-8135-CBB07AB324E9}" destId="{B3A1BFBF-00F3-483A-BA40-5BB7BEE0239F}" srcOrd="1" destOrd="0" presId="urn:microsoft.com/office/officeart/2005/8/layout/list1"/>
    <dgm:cxn modelId="{FB508A37-CB11-43CA-8F13-22F661A21021}" type="presParOf" srcId="{E5E30E28-BAD9-41A0-8696-26959BE486A1}" destId="{0572DEA5-20A6-4B4B-B029-56BC5FA7EC3F}" srcOrd="9" destOrd="0" presId="urn:microsoft.com/office/officeart/2005/8/layout/list1"/>
    <dgm:cxn modelId="{C8366D83-3163-4EBC-BC60-543BC1BFDE71}" type="presParOf" srcId="{E5E30E28-BAD9-41A0-8696-26959BE486A1}" destId="{1D734511-A765-4A53-AB1A-4B2280F81D12}" srcOrd="10" destOrd="0" presId="urn:microsoft.com/office/officeart/2005/8/layout/list1"/>
    <dgm:cxn modelId="{C30601D3-B707-4CB2-9C51-ED71FC6DA1BF}" type="presParOf" srcId="{E5E30E28-BAD9-41A0-8696-26959BE486A1}" destId="{134346E7-22ED-49E9-B15E-992646CF232B}" srcOrd="11" destOrd="0" presId="urn:microsoft.com/office/officeart/2005/8/layout/list1"/>
    <dgm:cxn modelId="{3A98D07C-A1E0-4F56-BCCF-C9CFC9D1B6D1}" type="presParOf" srcId="{E5E30E28-BAD9-41A0-8696-26959BE486A1}" destId="{F66697BA-AD6B-496A-A8F7-0FD94092A61B}" srcOrd="12" destOrd="0" presId="urn:microsoft.com/office/officeart/2005/8/layout/list1"/>
    <dgm:cxn modelId="{FAED9D43-3C5F-4C99-98F0-1DF1E120E7D9}" type="presParOf" srcId="{F66697BA-AD6B-496A-A8F7-0FD94092A61B}" destId="{F61F54E2-0BDA-4F9A-82C4-A135DC27242B}" srcOrd="0" destOrd="0" presId="urn:microsoft.com/office/officeart/2005/8/layout/list1"/>
    <dgm:cxn modelId="{3444A889-EB19-4EED-9855-6491F7CBBEBD}" type="presParOf" srcId="{F66697BA-AD6B-496A-A8F7-0FD94092A61B}" destId="{6B303E31-29E6-4FD1-A75D-9EACCB69A383}" srcOrd="1" destOrd="0" presId="urn:microsoft.com/office/officeart/2005/8/layout/list1"/>
    <dgm:cxn modelId="{34B61472-E51E-4B0E-B2EB-F30C3131B70E}" type="presParOf" srcId="{E5E30E28-BAD9-41A0-8696-26959BE486A1}" destId="{7A8FA964-D730-403D-A518-57E8F67D6002}" srcOrd="13" destOrd="0" presId="urn:microsoft.com/office/officeart/2005/8/layout/list1"/>
    <dgm:cxn modelId="{BFBC6AB2-BCD4-4290-A580-72860CDE8423}" type="presParOf" srcId="{E5E30E28-BAD9-41A0-8696-26959BE486A1}" destId="{CD7F1872-071F-4177-94EC-7D10D1949873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F4D3DB-EDF4-4836-909F-5FC672B8083D}">
      <dsp:nvSpPr>
        <dsp:cNvPr id="0" name=""/>
        <dsp:cNvSpPr/>
      </dsp:nvSpPr>
      <dsp:spPr>
        <a:xfrm>
          <a:off x="0" y="613220"/>
          <a:ext cx="8229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C88960-D5F6-4F67-AC8C-FF5C089972FF}">
      <dsp:nvSpPr>
        <dsp:cNvPr id="0" name=""/>
        <dsp:cNvSpPr/>
      </dsp:nvSpPr>
      <dsp:spPr>
        <a:xfrm>
          <a:off x="409340" y="51777"/>
          <a:ext cx="7820259" cy="807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«Ныряльщики» </a:t>
          </a:r>
          <a:r>
            <a:rPr lang="ru-RU" sz="2800" kern="1200" dirty="0" smtClean="0"/>
            <a:t>вдох ртом, выдох носом</a:t>
          </a:r>
          <a:endParaRPr lang="ru-RU" sz="2800" kern="1200" dirty="0"/>
        </a:p>
      </dsp:txBody>
      <dsp:txXfrm>
        <a:off x="448777" y="91214"/>
        <a:ext cx="7741385" cy="729003"/>
      </dsp:txXfrm>
    </dsp:sp>
    <dsp:sp modelId="{993ACC56-D39E-41CC-A8F0-A401BC7B16CD}">
      <dsp:nvSpPr>
        <dsp:cNvPr id="0" name=""/>
        <dsp:cNvSpPr/>
      </dsp:nvSpPr>
      <dsp:spPr>
        <a:xfrm>
          <a:off x="0" y="1736767"/>
          <a:ext cx="8229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049B06-6BD2-4CA5-8F80-2EDCEF8F75B0}">
      <dsp:nvSpPr>
        <dsp:cNvPr id="0" name=""/>
        <dsp:cNvSpPr/>
      </dsp:nvSpPr>
      <dsp:spPr>
        <a:xfrm>
          <a:off x="393807" y="1069586"/>
          <a:ext cx="7835792" cy="8542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«Больной тяжело дышит» </a:t>
          </a:r>
          <a:r>
            <a:rPr lang="ru-RU" sz="2400" kern="1200" dirty="0" smtClean="0"/>
            <a:t>вдох ртом, выдох ртом</a:t>
          </a:r>
          <a:r>
            <a:rPr lang="ru-RU" sz="1600" kern="1200" dirty="0" smtClean="0"/>
            <a:t>.</a:t>
          </a:r>
          <a:endParaRPr lang="ru-RU" sz="1600" kern="1200" dirty="0"/>
        </a:p>
      </dsp:txBody>
      <dsp:txXfrm>
        <a:off x="435509" y="1111288"/>
        <a:ext cx="7752388" cy="770863"/>
      </dsp:txXfrm>
    </dsp:sp>
    <dsp:sp modelId="{1D734511-A765-4A53-AB1A-4B2280F81D12}">
      <dsp:nvSpPr>
        <dsp:cNvPr id="0" name=""/>
        <dsp:cNvSpPr/>
      </dsp:nvSpPr>
      <dsp:spPr>
        <a:xfrm>
          <a:off x="0" y="2763268"/>
          <a:ext cx="8229600" cy="4782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56896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80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800" kern="1200" dirty="0"/>
        </a:p>
      </dsp:txBody>
      <dsp:txXfrm>
        <a:off x="0" y="2763268"/>
        <a:ext cx="8229600" cy="478287"/>
      </dsp:txXfrm>
    </dsp:sp>
    <dsp:sp modelId="{B3A1BFBF-00F3-483A-BA40-5BB7BEE0239F}">
      <dsp:nvSpPr>
        <dsp:cNvPr id="0" name=""/>
        <dsp:cNvSpPr/>
      </dsp:nvSpPr>
      <dsp:spPr>
        <a:xfrm>
          <a:off x="393807" y="2274803"/>
          <a:ext cx="7835792" cy="8591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«Кто лучше надует игрушку» </a:t>
          </a:r>
          <a:r>
            <a:rPr lang="ru-RU" sz="2000" kern="1200" dirty="0" smtClean="0"/>
            <a:t>вдох носом, выдох ртом.</a:t>
          </a:r>
          <a:endParaRPr lang="ru-RU" sz="2000" kern="1200" dirty="0"/>
        </a:p>
      </dsp:txBody>
      <dsp:txXfrm>
        <a:off x="435748" y="2316744"/>
        <a:ext cx="7751910" cy="775293"/>
      </dsp:txXfrm>
    </dsp:sp>
    <dsp:sp modelId="{CD7F1872-071F-4177-94EC-7D10D1949873}">
      <dsp:nvSpPr>
        <dsp:cNvPr id="0" name=""/>
        <dsp:cNvSpPr/>
      </dsp:nvSpPr>
      <dsp:spPr>
        <a:xfrm>
          <a:off x="0" y="4087336"/>
          <a:ext cx="8229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303E31-29E6-4FD1-A75D-9EACCB69A383}">
      <dsp:nvSpPr>
        <dsp:cNvPr id="0" name=""/>
        <dsp:cNvSpPr/>
      </dsp:nvSpPr>
      <dsp:spPr>
        <a:xfrm>
          <a:off x="370382" y="3417169"/>
          <a:ext cx="7835792" cy="9029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«Доктор слушает больного» </a:t>
          </a:r>
          <a:r>
            <a:rPr lang="ru-RU" sz="2000" kern="1200" dirty="0" smtClean="0"/>
            <a:t>вдох носом, выдох носом.</a:t>
          </a:r>
          <a:endParaRPr lang="ru-RU" sz="2000" kern="1200" dirty="0"/>
        </a:p>
      </dsp:txBody>
      <dsp:txXfrm>
        <a:off x="414460" y="3461247"/>
        <a:ext cx="7747636" cy="8147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2800" b="1" dirty="0" smtClean="0"/>
          </a:p>
          <a:p>
            <a:pPr marL="0" indent="0" algn="ctr">
              <a:buNone/>
            </a:pPr>
            <a:r>
              <a:rPr lang="ru-RU" sz="2800" b="1" dirty="0" smtClean="0"/>
              <a:t>Выразительность </a:t>
            </a:r>
            <a:r>
              <a:rPr lang="ru-RU" sz="2800" b="1" dirty="0"/>
              <a:t>речи – это умение внятно,</a:t>
            </a:r>
          </a:p>
          <a:p>
            <a:pPr marL="0" indent="0" algn="ctr">
              <a:buNone/>
            </a:pPr>
            <a:r>
              <a:rPr lang="ru-RU" sz="2800" b="1" dirty="0"/>
              <a:t>убедительно и в то же время по возможности</a:t>
            </a:r>
          </a:p>
          <a:p>
            <a:pPr marL="0" indent="0" algn="ctr">
              <a:buNone/>
            </a:pPr>
            <a:r>
              <a:rPr lang="ru-RU" sz="2800" b="1" dirty="0"/>
              <a:t>сжато выражать свои мысли и чувства;</a:t>
            </a:r>
          </a:p>
          <a:p>
            <a:pPr marL="0" indent="0" algn="ctr">
              <a:buNone/>
            </a:pPr>
            <a:r>
              <a:rPr lang="ru-RU" sz="2800" b="1" dirty="0"/>
              <a:t>умение интонацией, выбором слов,                                    построением предложений, подбором </a:t>
            </a:r>
            <a:r>
              <a:rPr lang="ru-RU" sz="2800" b="1" dirty="0" smtClean="0"/>
              <a:t>фактов, примеров </a:t>
            </a:r>
            <a:r>
              <a:rPr lang="ru-RU" sz="2800" b="1" dirty="0"/>
              <a:t>действовать </a:t>
            </a:r>
          </a:p>
          <a:p>
            <a:pPr marL="0" indent="0" algn="ctr">
              <a:buNone/>
            </a:pPr>
            <a:r>
              <a:rPr lang="ru-RU" sz="2800" b="1" dirty="0"/>
              <a:t>на слушателя и читателя.</a:t>
            </a:r>
          </a:p>
          <a:p>
            <a:pPr marL="0" indent="0" algn="ctr">
              <a:buNone/>
            </a:pPr>
            <a:r>
              <a:rPr lang="ru-RU" sz="2800" dirty="0"/>
              <a:t>                                           Н. С. Рождественский.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i="1" u="sng" dirty="0">
                <a:effectLst/>
              </a:rPr>
              <a:t/>
            </a:r>
            <a:br>
              <a:rPr lang="ru-RU" sz="4400" b="1" i="1" u="sng" dirty="0">
                <a:effectLst/>
              </a:rPr>
            </a:br>
            <a:r>
              <a:rPr lang="ru-RU" sz="3100" i="1" u="sng" dirty="0">
                <a:effectLst/>
              </a:rPr>
              <a:t>Развитие выразительности речи детей старшего дошкольного возраста</a:t>
            </a:r>
            <a:endParaRPr lang="ru-RU" sz="3100" dirty="0"/>
          </a:p>
        </p:txBody>
      </p:sp>
    </p:spTree>
    <p:extLst>
      <p:ext uri="{BB962C8B-B14F-4D97-AF65-F5344CB8AC3E}">
        <p14:creationId xmlns:p14="http://schemas.microsoft.com/office/powerpoint/2010/main" val="198661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48680"/>
            <a:ext cx="8352928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/>
              <a:t>Как свидетельствуют психологи</a:t>
            </a:r>
            <a:r>
              <a:rPr lang="ru-RU" sz="4000" dirty="0" smtClean="0"/>
              <a:t>,</a:t>
            </a:r>
          </a:p>
          <a:p>
            <a:pPr algn="ctr"/>
            <a:endParaRPr lang="ru-RU" sz="4000" dirty="0"/>
          </a:p>
          <a:p>
            <a:pPr algn="ctr"/>
            <a:r>
              <a:rPr lang="ru-RU" sz="4000" dirty="0" smtClean="0"/>
              <a:t> </a:t>
            </a:r>
            <a:r>
              <a:rPr lang="ru-RU" sz="4000" dirty="0"/>
              <a:t>«обучиться </a:t>
            </a:r>
            <a:r>
              <a:rPr lang="ru-RU" sz="4000" b="1" dirty="0"/>
              <a:t>интонации нельзя… интонация </a:t>
            </a:r>
            <a:r>
              <a:rPr lang="ru-RU" sz="4000" dirty="0"/>
              <a:t>речи в определенной жизненной ситуации приходит сама собой, и о ней не нужно ни думать, ни заботиться. Больше того, как только Вы постараетесь её сделать, это будет замечено как фальшь».</a:t>
            </a:r>
          </a:p>
          <a:p>
            <a:r>
              <a:rPr lang="ru-RU" dirty="0"/>
              <a:t>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430652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7733" y="2967335"/>
            <a:ext cx="850854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1354013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539552" y="1412776"/>
            <a:ext cx="8229600" cy="4572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u="sng" dirty="0" smtClean="0"/>
              <a:t>Интонация</a:t>
            </a:r>
            <a:r>
              <a:rPr lang="ru-RU" sz="4800" dirty="0"/>
              <a:t> – это средство общения, которая дополняет и усиливает эмоционально-смысловое значение речи</a:t>
            </a:r>
          </a:p>
        </p:txBody>
      </p:sp>
    </p:spTree>
    <p:extLst>
      <p:ext uri="{BB962C8B-B14F-4D97-AF65-F5344CB8AC3E}">
        <p14:creationId xmlns:p14="http://schemas.microsoft.com/office/powerpoint/2010/main" val="36638162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Мимика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(греч. — подражатель) — выразительные движения мышц лица, являющиеся одной из форм проявления тех или иных чувств, настроений человека, один из вспомогательных способов общения людей. Сопровождая речь, мимика способствует выразительности</a:t>
            </a:r>
          </a:p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u="sng" dirty="0">
                <a:latin typeface="Times New Roman" pitchFamily="18" charset="0"/>
                <a:cs typeface="Times New Roman" pitchFamily="18" charset="0"/>
              </a:rPr>
              <a:t>Жест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(от лат.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gestus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— движение тела) — некоторое действие или движение человеческого тела или его части, имеющее определённое значение или смысл, то есть являющееся знаком или символом.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Пантомимика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выразительные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движения человеческого тела, служащие наряду с мимикой формой выражения внутренних переживаний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404664"/>
            <a:ext cx="8517632" cy="1219200"/>
          </a:xfrm>
        </p:spPr>
        <p:txBody>
          <a:bodyPr>
            <a:normAutofit/>
          </a:bodyPr>
          <a:lstStyle/>
          <a:p>
            <a:r>
              <a:rPr lang="ru-RU" sz="2400" b="1" i="1" dirty="0"/>
              <a:t>Что же помогает </a:t>
            </a:r>
            <a:r>
              <a:rPr lang="ru-RU" sz="2400" b="1" i="1" dirty="0" smtClean="0"/>
              <a:t>эмоциональной выразительности?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43677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551061"/>
            <a:ext cx="748883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Бернард Шоу говорил: «Хотя письменное искусство и очень разнообразно грамматически, оно совершенно беспомощно, когда речь идет об интонации. Так, например, есть 50 способов сказать “да” и 500 способов сказать “нет”. В то время как написать эти слова можно только по </a:t>
            </a:r>
            <a:r>
              <a:rPr lang="ru-RU" sz="3200" dirty="0" smtClean="0"/>
              <a:t>разу».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4111256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4832" y="332656"/>
            <a:ext cx="8208912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b="1" u="sng" dirty="0" smtClean="0"/>
              <a:t>Просодика</a:t>
            </a:r>
            <a:r>
              <a:rPr lang="ru-RU" sz="2000" dirty="0" smtClean="0"/>
              <a:t> </a:t>
            </a:r>
            <a:r>
              <a:rPr lang="ru-RU" sz="2000" dirty="0"/>
              <a:t>– сложный комплекс элементов, включающий мелодику, </a:t>
            </a:r>
            <a:r>
              <a:rPr lang="ru-RU" sz="2000" dirty="0" smtClean="0"/>
              <a:t>ритм, интенсивность</a:t>
            </a:r>
            <a:r>
              <a:rPr lang="ru-RU" sz="2000" dirty="0"/>
              <a:t>, темп, тембр и логическое ударение.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b="1" u="sng" dirty="0"/>
              <a:t>Мелодика речи </a:t>
            </a:r>
            <a:r>
              <a:rPr lang="ru-RU" sz="2000" dirty="0"/>
              <a:t>– совокупность тональных средств, характерных для </a:t>
            </a:r>
            <a:r>
              <a:rPr lang="ru-RU" sz="2000" dirty="0" smtClean="0"/>
              <a:t>данного языка</a:t>
            </a:r>
            <a:r>
              <a:rPr lang="ru-RU" sz="2000" dirty="0"/>
              <a:t>; модуляция высоты тона при произнесении фразы (понижение или повышение тона голоса). </a:t>
            </a:r>
            <a:endParaRPr lang="ru-RU" sz="2000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b="1" u="sng" dirty="0" smtClean="0"/>
              <a:t>Ритм </a:t>
            </a:r>
            <a:r>
              <a:rPr lang="ru-RU" sz="2000" b="1" u="sng" dirty="0"/>
              <a:t>речи </a:t>
            </a:r>
            <a:r>
              <a:rPr lang="ru-RU" sz="2000" dirty="0"/>
              <a:t>– упорядоченность звукового, словесного и синтаксического состава речи, определенная ее смысловым заданием. </a:t>
            </a:r>
            <a:endParaRPr lang="ru-RU" sz="2000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b="1" u="sng" dirty="0" smtClean="0"/>
              <a:t>Темп </a:t>
            </a:r>
            <a:r>
              <a:rPr lang="ru-RU" sz="2000" b="1" u="sng" dirty="0"/>
              <a:t>речи </a:t>
            </a:r>
            <a:r>
              <a:rPr lang="ru-RU" sz="2000" dirty="0"/>
              <a:t>(тесно связан с ритмом) – скорость протекания речи во времени, ее ускорение или замедление, обусловливающее степень ее артикуляторной и слуховой напряженности. </a:t>
            </a:r>
            <a:endParaRPr lang="ru-RU" sz="2000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b="1" u="sng" dirty="0" smtClean="0"/>
              <a:t>Пауза</a:t>
            </a:r>
            <a:r>
              <a:rPr lang="ru-RU" sz="2000" dirty="0" smtClean="0"/>
              <a:t> </a:t>
            </a:r>
            <a:r>
              <a:rPr lang="ru-RU" sz="2000" dirty="0"/>
              <a:t>–перерыв в процессе речи. </a:t>
            </a:r>
            <a:endParaRPr lang="ru-RU" sz="2000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b="1" u="sng" dirty="0" smtClean="0"/>
              <a:t>Тембр </a:t>
            </a:r>
            <a:r>
              <a:rPr lang="ru-RU" sz="2000" b="1" u="sng" dirty="0"/>
              <a:t>голоса </a:t>
            </a:r>
            <a:r>
              <a:rPr lang="ru-RU" sz="2000" dirty="0"/>
              <a:t>– специфическая, индивидуальная окраска голоса, качество звука.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b="1" u="sng" dirty="0"/>
              <a:t>Логическое ударение </a:t>
            </a:r>
            <a:r>
              <a:rPr lang="ru-RU" sz="2000" dirty="0"/>
              <a:t>– интонационное средство; выделение</a:t>
            </a:r>
          </a:p>
          <a:p>
            <a:r>
              <a:rPr lang="ru-RU" sz="2000" dirty="0" smtClean="0"/>
              <a:t>     какого-либо </a:t>
            </a:r>
            <a:r>
              <a:rPr lang="ru-RU" sz="2000" dirty="0"/>
              <a:t>слова в предложении членораздельно, длительно, </a:t>
            </a:r>
            <a:r>
              <a:rPr lang="ru-RU" sz="2000" dirty="0" smtClean="0"/>
              <a:t>  </a:t>
            </a:r>
          </a:p>
          <a:p>
            <a:r>
              <a:rPr lang="ru-RU" sz="2000" dirty="0" smtClean="0"/>
              <a:t>     громко</a:t>
            </a:r>
            <a:r>
              <a:rPr lang="ru-RU" sz="2000" dirty="0"/>
              <a:t>.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97665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620688"/>
            <a:ext cx="7416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u="sng" dirty="0"/>
              <a:t>Логическое ударение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772816"/>
            <a:ext cx="7569252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4800" dirty="0" smtClean="0"/>
              <a:t> Воробьи </a:t>
            </a:r>
            <a:r>
              <a:rPr lang="ru-RU" sz="4800" dirty="0"/>
              <a:t>клюют </a:t>
            </a:r>
            <a:r>
              <a:rPr lang="ru-RU" sz="4800" dirty="0" smtClean="0"/>
              <a:t>крошки.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sz="4800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ru-RU" sz="4800" dirty="0" smtClean="0"/>
              <a:t> Воробьи </a:t>
            </a:r>
            <a:r>
              <a:rPr lang="ru-RU" sz="4800" dirty="0"/>
              <a:t>клюют </a:t>
            </a:r>
            <a:r>
              <a:rPr lang="ru-RU" sz="4800" dirty="0" smtClean="0"/>
              <a:t>крошки.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sz="4800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ru-RU" sz="4800" dirty="0" smtClean="0"/>
              <a:t> Воробьи </a:t>
            </a:r>
            <a:r>
              <a:rPr lang="ru-RU" sz="4800" dirty="0"/>
              <a:t>клюют </a:t>
            </a:r>
            <a:r>
              <a:rPr lang="ru-RU" sz="4800" dirty="0" smtClean="0"/>
              <a:t>крошки.</a:t>
            </a:r>
            <a:endParaRPr lang="ru-RU" sz="4800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2555776" y="1412776"/>
            <a:ext cx="720080" cy="50405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4860032" y="2780928"/>
            <a:ext cx="812544" cy="62977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6660232" y="4293096"/>
            <a:ext cx="648072" cy="57606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939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404664"/>
            <a:ext cx="8136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 </a:t>
            </a:r>
          </a:p>
        </p:txBody>
      </p:sp>
      <p:pic>
        <p:nvPicPr>
          <p:cNvPr id="1028" name="Picture 4" descr="https://fsd.multiurok.ru/html/2019/09/29/s_5d908dae4d0fe/1213793_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8352928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5238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219200"/>
          </a:xfrm>
          <a:prstGeom prst="homePlate">
            <a:avLst/>
          </a:prstGeom>
        </p:spPr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4400" b="1" spc="100" dirty="0" smtClean="0">
                <a:ln w="18000">
                  <a:solidFill>
                    <a:schemeClr val="bg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/>
            </a:r>
            <a:br>
              <a:rPr lang="ru-RU" sz="4400" b="1" spc="100" dirty="0" smtClean="0">
                <a:ln w="18000">
                  <a:solidFill>
                    <a:schemeClr val="bg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</a:br>
            <a:r>
              <a:rPr lang="ru-RU" sz="4400" b="1" spc="100" dirty="0">
                <a:ln w="18000">
                  <a:solidFill>
                    <a:schemeClr val="bg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/>
            </a:r>
            <a:br>
              <a:rPr lang="ru-RU" sz="4400" b="1" spc="100" dirty="0">
                <a:ln w="18000">
                  <a:solidFill>
                    <a:schemeClr val="bg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</a:br>
            <a:r>
              <a:rPr lang="ru-RU" sz="4400" b="1" spc="100" dirty="0" smtClean="0">
                <a:ln w="18000">
                  <a:solidFill>
                    <a:schemeClr val="bg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/>
            </a:r>
            <a:br>
              <a:rPr lang="ru-RU" sz="4400" b="1" spc="100" dirty="0" smtClean="0">
                <a:ln w="18000">
                  <a:solidFill>
                    <a:schemeClr val="bg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</a:br>
            <a:r>
              <a:rPr lang="ru-RU" sz="4400" b="1" spc="100" dirty="0" smtClean="0">
                <a:ln w="18000">
                  <a:solidFill>
                    <a:schemeClr val="bg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Дыхательная</a:t>
            </a:r>
            <a:r>
              <a:rPr lang="ru-RU" sz="4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гимнастика</a:t>
            </a:r>
            <a:r>
              <a:rPr lang="ru-RU" sz="4400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/>
            </a:r>
            <a:br>
              <a:rPr lang="ru-RU" sz="4400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</a:b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8414182"/>
              </p:ext>
            </p:extLst>
          </p:nvPr>
        </p:nvGraphicFramePr>
        <p:xfrm>
          <a:off x="457200" y="1524000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96932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93861"/>
            <a:ext cx="842493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1)Основной метод – это выразительная речь и чтение художественных</a:t>
            </a:r>
          </a:p>
          <a:p>
            <a:r>
              <a:rPr lang="ru-RU" sz="2400" dirty="0" smtClean="0"/>
              <a:t>произведений самим педагогом. </a:t>
            </a:r>
          </a:p>
          <a:p>
            <a:r>
              <a:rPr lang="ru-RU" sz="2400" dirty="0" smtClean="0"/>
              <a:t>2)Театрализованная деятельность. 3)физкультурные паузы. Координация речи с движением.</a:t>
            </a:r>
          </a:p>
          <a:p>
            <a:r>
              <a:rPr lang="ru-RU" sz="2400" dirty="0" smtClean="0"/>
              <a:t>4)Речевые разминки, Произнесения</a:t>
            </a:r>
          </a:p>
          <a:p>
            <a:r>
              <a:rPr lang="ru-RU" sz="2400" dirty="0" smtClean="0"/>
              <a:t>скороговорок, </a:t>
            </a:r>
            <a:r>
              <a:rPr lang="ru-RU" sz="2400" dirty="0" err="1" smtClean="0"/>
              <a:t>чистоговорок</a:t>
            </a:r>
            <a:r>
              <a:rPr lang="ru-RU" sz="2400" dirty="0" smtClean="0"/>
              <a:t>, приветствий, обращений, стихи-диалоги по ролям.</a:t>
            </a:r>
          </a:p>
          <a:p>
            <a:r>
              <a:rPr lang="ru-RU" sz="2400" dirty="0" smtClean="0"/>
              <a:t>5)Использование музыкального сопровождения при чтении художественных произведений, при заучивании стихов.</a:t>
            </a:r>
          </a:p>
          <a:p>
            <a:r>
              <a:rPr lang="ru-RU" sz="2400" dirty="0" smtClean="0"/>
              <a:t>6) Иллюстрация прочитанного, услышанного.</a:t>
            </a:r>
          </a:p>
          <a:p>
            <a:r>
              <a:rPr lang="ru-RU" sz="2400" dirty="0" smtClean="0"/>
              <a:t>7)Игры в стихи и со стихами. </a:t>
            </a:r>
          </a:p>
          <a:p>
            <a:r>
              <a:rPr lang="ru-RU" sz="2400" dirty="0" smtClean="0"/>
              <a:t>8) Дидактические игры и упражнения.  </a:t>
            </a:r>
          </a:p>
          <a:p>
            <a:r>
              <a:rPr lang="ru-RU" sz="2400" dirty="0" smtClean="0"/>
              <a:t>9) Подвижные речевые игры.</a:t>
            </a:r>
          </a:p>
          <a:p>
            <a:r>
              <a:rPr lang="ru-RU" sz="2400" dirty="0" smtClean="0"/>
              <a:t>9) Посещение театра, конкурсов чтецов.</a:t>
            </a:r>
          </a:p>
          <a:p>
            <a:r>
              <a:rPr lang="ru-RU" sz="2400" dirty="0" smtClean="0"/>
              <a:t>10) Прослушивание дисков со сказками и стихами, прочитанные профессиональными актерами.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344948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114</TotalTime>
  <Words>385</Words>
  <Application>Microsoft Office PowerPoint</Application>
  <PresentationFormat>Экран (4:3)</PresentationFormat>
  <Paragraphs>56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Бумажная</vt:lpstr>
      <vt:lpstr> Развитие выразительности речи детей старшего дошкольного возраста</vt:lpstr>
      <vt:lpstr>Презентация PowerPoint</vt:lpstr>
      <vt:lpstr>Что же помогает эмоциональной выразительности? </vt:lpstr>
      <vt:lpstr>Презентация PowerPoint</vt:lpstr>
      <vt:lpstr>Презентация PowerPoint</vt:lpstr>
      <vt:lpstr>Презентация PowerPoint</vt:lpstr>
      <vt:lpstr>Презентация PowerPoint</vt:lpstr>
      <vt:lpstr>   Дыхательная гимнастика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Развитие выразительности речи детей старшего дошкольного возраста </dc:title>
  <dc:creator>SMART</dc:creator>
  <cp:lastModifiedBy>SMART</cp:lastModifiedBy>
  <cp:revision>9</cp:revision>
  <dcterms:created xsi:type="dcterms:W3CDTF">2019-12-10T23:04:02Z</dcterms:created>
  <dcterms:modified xsi:type="dcterms:W3CDTF">2019-12-11T01:31:22Z</dcterms:modified>
</cp:coreProperties>
</file>