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5" r:id="rId2"/>
    <p:sldId id="257" r:id="rId3"/>
    <p:sldId id="258" r:id="rId4"/>
    <p:sldId id="259" r:id="rId5"/>
    <p:sldId id="260" r:id="rId6"/>
    <p:sldId id="263" r:id="rId7"/>
    <p:sldId id="262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2/19/2024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2/19/2024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2/19/2024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2/19/2024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2/19/2024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2/19/2024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2/19/2024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2/19/2024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2/19/2024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2/19/2024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2/19/2024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2/19/2024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2/19/2024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2/19/2024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2/19/2024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2/19/2024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2/19/2024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2/19/2024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4955" y="711200"/>
            <a:ext cx="8825658" cy="3389745"/>
          </a:xfrm>
        </p:spPr>
        <p:txBody>
          <a:bodyPr/>
          <a:lstStyle/>
          <a:p>
            <a:pPr algn="ctr"/>
            <a:r>
              <a:rPr lang="ru-RU" sz="1600" dirty="0"/>
              <a:t>Муниципальное дошкольное образовательное бюджетное учреждение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центр </a:t>
            </a:r>
            <a:r>
              <a:rPr lang="ru-RU" sz="1600" dirty="0"/>
              <a:t>развития ребенка – детский сад №22 «Малыш»</a:t>
            </a:r>
            <a:br>
              <a:rPr lang="ru-RU" sz="1600" dirty="0"/>
            </a:br>
            <a:r>
              <a:rPr lang="ru-RU" sz="1600" dirty="0"/>
              <a:t> Октябрьского муниципального </a:t>
            </a:r>
            <a:r>
              <a:rPr lang="ru-RU" sz="1600" dirty="0" smtClean="0"/>
              <a:t>округа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Условия </a:t>
            </a:r>
            <a:r>
              <a:rPr lang="ru-RU" dirty="0"/>
              <a:t>проведения логопедического массажа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54954" y="4777380"/>
            <a:ext cx="9411445" cy="861420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bg1"/>
                </a:solidFill>
              </a:rPr>
              <a:t>Учитель – логопед Биденко В.Н.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539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Логопедический массаж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955" y="2603499"/>
            <a:ext cx="6206428" cy="4028209"/>
          </a:xfrm>
        </p:spPr>
        <p:txBody>
          <a:bodyPr/>
          <a:lstStyle/>
          <a:p>
            <a:r>
              <a:rPr lang="ru-RU" dirty="0"/>
              <a:t>активный метод механического воздействия, который изменяет состояние мышц, нервов, кровеносных сосудов, тканей периферического речевого аппарата (Дьякова Е.А</a:t>
            </a:r>
            <a:r>
              <a:rPr lang="ru-RU" dirty="0" smtClean="0"/>
              <a:t>.)</a:t>
            </a:r>
          </a:p>
          <a:p>
            <a:r>
              <a:rPr lang="ru-RU" dirty="0" smtClean="0"/>
              <a:t>входит </a:t>
            </a:r>
            <a:r>
              <a:rPr lang="ru-RU" dirty="0"/>
              <a:t>в комплексную медико-педагогическую систему реабилитации детей, подростков, взрослых, страдающих речевыми </a:t>
            </a:r>
            <a:r>
              <a:rPr lang="ru-RU" dirty="0" smtClean="0"/>
              <a:t>нарушениями</a:t>
            </a:r>
          </a:p>
          <a:p>
            <a:r>
              <a:rPr lang="ru-RU" dirty="0" smtClean="0"/>
              <a:t>часть </a:t>
            </a:r>
            <a:r>
              <a:rPr lang="ru-RU" dirty="0"/>
              <a:t>комплексной психолого-педагогической работы, направленной на коррекцию речевых расстройств</a:t>
            </a:r>
          </a:p>
        </p:txBody>
      </p:sp>
      <p:pic>
        <p:nvPicPr>
          <p:cNvPr id="4" name="Picture 2" descr="https://i01.fotocdn.net/s205/36fa6326c1a72a68/public_pin_l/23247120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8547" y="3528147"/>
            <a:ext cx="3749160" cy="3020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6782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Показания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955" y="2355273"/>
            <a:ext cx="6501990" cy="4285672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Дизартрия </a:t>
            </a:r>
          </a:p>
          <a:p>
            <a:r>
              <a:rPr lang="ru-RU" dirty="0" err="1" smtClean="0"/>
              <a:t>Ринолалия</a:t>
            </a:r>
            <a:r>
              <a:rPr lang="ru-RU" dirty="0" smtClean="0"/>
              <a:t> </a:t>
            </a:r>
          </a:p>
          <a:p>
            <a:r>
              <a:rPr lang="ru-RU" dirty="0" smtClean="0"/>
              <a:t>Заикание </a:t>
            </a:r>
          </a:p>
          <a:p>
            <a:r>
              <a:rPr lang="ru-RU" dirty="0" smtClean="0"/>
              <a:t>Нарушение голоса</a:t>
            </a:r>
          </a:p>
          <a:p>
            <a:r>
              <a:rPr lang="ru-RU" dirty="0" smtClean="0"/>
              <a:t> </a:t>
            </a:r>
            <a:r>
              <a:rPr lang="ru-RU" dirty="0"/>
              <a:t>В целях профилактики речевых нарушений у детей с двигательными нарушениями доречевого периода развития </a:t>
            </a:r>
          </a:p>
          <a:p>
            <a:r>
              <a:rPr lang="ru-RU" dirty="0" smtClean="0"/>
              <a:t>При </a:t>
            </a:r>
            <a:r>
              <a:rPr lang="ru-RU" dirty="0"/>
              <a:t>изменении мышечного тонуса в общей мускулатуре и в органах речевого аппарата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/>
              <a:t>При преодолении артикуляторных нарушений наряду с пассивной, </a:t>
            </a:r>
            <a:r>
              <a:rPr lang="ru-RU" dirty="0" smtClean="0"/>
              <a:t>пассивно-активной </a:t>
            </a:r>
            <a:r>
              <a:rPr lang="ru-RU" dirty="0"/>
              <a:t>и активной артикуляционной гимнастикой </a:t>
            </a:r>
          </a:p>
          <a:p>
            <a:r>
              <a:rPr lang="ru-RU" dirty="0" smtClean="0"/>
              <a:t>При </a:t>
            </a:r>
            <a:r>
              <a:rPr lang="ru-RU" dirty="0"/>
              <a:t>формировании речевого дыхания, голоса в комплексе с традиционными логопедическими или релаксационными упражнениями </a:t>
            </a:r>
            <a:endParaRPr lang="ru-RU" dirty="0" smtClean="0"/>
          </a:p>
          <a:p>
            <a:pPr marL="0" indent="0" algn="ctr">
              <a:buNone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М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ожет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проводиться на всех этапах коррекционного воздействия, особенно значимо его использование на начальных этапах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работы!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098" name="Picture 2" descr="https://papik.pro/uploads/posts/2023-03/1678726897_papik-pro-p-detki-cherno-belie-risunki-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0691" y="3490102"/>
            <a:ext cx="4470400" cy="330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385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5027" y="939030"/>
            <a:ext cx="8825660" cy="2543080"/>
          </a:xfrm>
        </p:spPr>
        <p:txBody>
          <a:bodyPr/>
          <a:lstStyle/>
          <a:p>
            <a:r>
              <a:rPr lang="ru-RU" sz="3200" dirty="0"/>
              <a:t>Логопедический массаж осуществляет </a:t>
            </a:r>
            <a:r>
              <a:rPr lang="ru-RU" sz="3200" dirty="0" smtClean="0"/>
              <a:t>специалист, </a:t>
            </a:r>
            <a:r>
              <a:rPr lang="ru-RU" sz="3200" dirty="0"/>
              <a:t>прошедший специальную </a:t>
            </a:r>
            <a:r>
              <a:rPr lang="ru-RU" sz="3200" b="1" dirty="0" smtClean="0"/>
              <a:t>подготовку: </a:t>
            </a:r>
            <a:r>
              <a:rPr lang="ru-RU" sz="3200" dirty="0" smtClean="0"/>
              <a:t>логопед, дефектолог,</a:t>
            </a:r>
            <a:br>
              <a:rPr lang="ru-RU" sz="3200" dirty="0" smtClean="0"/>
            </a:br>
            <a:r>
              <a:rPr lang="ru-RU" sz="3200" dirty="0" smtClean="0"/>
              <a:t>медицинский </a:t>
            </a:r>
            <a:r>
              <a:rPr lang="ru-RU" sz="3200" dirty="0"/>
              <a:t>работник </a:t>
            </a:r>
            <a:endParaRPr lang="ru-RU" sz="32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54954" y="4590473"/>
            <a:ext cx="8825659" cy="1985818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/>
              <a:t>Массаж выполняется: </a:t>
            </a:r>
            <a:endParaRPr lang="ru-RU" b="1" dirty="0" smtClean="0"/>
          </a:p>
          <a:p>
            <a:r>
              <a:rPr lang="ru-RU" b="1" dirty="0" smtClean="0"/>
              <a:t>• </a:t>
            </a:r>
            <a:r>
              <a:rPr lang="ru-RU" b="1" dirty="0"/>
              <a:t>в области мышц </a:t>
            </a:r>
            <a:r>
              <a:rPr lang="ru-RU" b="1" dirty="0" smtClean="0"/>
              <a:t>головы </a:t>
            </a:r>
          </a:p>
          <a:p>
            <a:r>
              <a:rPr lang="ru-RU" b="1" dirty="0" smtClean="0"/>
              <a:t>• </a:t>
            </a:r>
            <a:r>
              <a:rPr lang="ru-RU" b="1" dirty="0"/>
              <a:t>в области </a:t>
            </a:r>
            <a:r>
              <a:rPr lang="ru-RU" b="1" dirty="0" smtClean="0"/>
              <a:t>шеи</a:t>
            </a:r>
          </a:p>
          <a:p>
            <a:r>
              <a:rPr lang="ru-RU" b="1" dirty="0" smtClean="0"/>
              <a:t>• </a:t>
            </a:r>
            <a:r>
              <a:rPr lang="ru-RU" b="1" dirty="0"/>
              <a:t>в области плечевого </a:t>
            </a:r>
            <a:r>
              <a:rPr lang="ru-RU" b="1" dirty="0" smtClean="0"/>
              <a:t>пояса</a:t>
            </a:r>
          </a:p>
          <a:p>
            <a:r>
              <a:rPr lang="ru-RU" b="1" dirty="0" smtClean="0"/>
              <a:t>• </a:t>
            </a:r>
            <a:r>
              <a:rPr lang="ru-RU" b="1" dirty="0"/>
              <a:t>в области мышц периферического речевого аппарата: языка, губ, щёк, мягкого нёба</a:t>
            </a:r>
          </a:p>
        </p:txBody>
      </p:sp>
    </p:spTree>
    <p:extLst>
      <p:ext uri="{BB962C8B-B14F-4D97-AF65-F5344CB8AC3E}">
        <p14:creationId xmlns:p14="http://schemas.microsoft.com/office/powerpoint/2010/main" val="93453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Цели логопедического массажа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Улучшает секреторную функцию кожи, активизирует ее </a:t>
            </a:r>
            <a:r>
              <a:rPr lang="ru-RU" dirty="0" err="1" smtClean="0"/>
              <a:t>лимфо</a:t>
            </a:r>
            <a:r>
              <a:rPr lang="ru-RU" dirty="0" smtClean="0"/>
              <a:t> – и кровообращение</a:t>
            </a:r>
          </a:p>
          <a:p>
            <a:r>
              <a:rPr lang="ru-RU" dirty="0"/>
              <a:t>Массаж оказывает большое влияние на состояние капилляров </a:t>
            </a:r>
            <a:r>
              <a:rPr lang="ru-RU" dirty="0" smtClean="0"/>
              <a:t>кожи</a:t>
            </a:r>
          </a:p>
          <a:p>
            <a:r>
              <a:rPr lang="ru-RU" dirty="0"/>
              <a:t>Массаж оказывает большое влияние на состояние капилляров </a:t>
            </a:r>
            <a:r>
              <a:rPr lang="ru-RU" dirty="0" smtClean="0"/>
              <a:t>кожи</a:t>
            </a:r>
          </a:p>
          <a:p>
            <a:r>
              <a:rPr lang="ru-RU" dirty="0"/>
              <a:t>Существенно изменяется под влиянием массажа состояние мышечной </a:t>
            </a:r>
            <a:r>
              <a:rPr lang="ru-RU" dirty="0" smtClean="0"/>
              <a:t>системы</a:t>
            </a:r>
          </a:p>
          <a:p>
            <a:pPr marL="0" indent="0" algn="ctr">
              <a:buNone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Таким образом, логопедический массаж оказывает общее положительное воздействие на организм в целом, вызывая благоприятные изменения в нервной и мышечной системах, играющих основную роль в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речедвигательном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процессе!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648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Виды логопедического </a:t>
            </a:r>
            <a:r>
              <a:rPr lang="ru-RU" dirty="0" smtClean="0"/>
              <a:t>массажа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955" y="2603500"/>
            <a:ext cx="8441628" cy="2319482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Дифференцированный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(укрепляющий или расслабляющий) массаж, основанный на приемах классического(ручного)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массажа</a:t>
            </a:r>
          </a:p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Точечный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- массаж биологически активных точек (БАТ) </a:t>
            </a:r>
          </a:p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Зондовый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массаж (с применением логопедических зондов, шпателя, зубной щетки,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вибромассажера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и т.п.) </a:t>
            </a:r>
          </a:p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Элементы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самомассажа </a:t>
            </a:r>
          </a:p>
        </p:txBody>
      </p:sp>
      <p:pic>
        <p:nvPicPr>
          <p:cNvPr id="5122" name="Picture 2" descr="https://avatars.mds.yandex.net/i?id=15250f3762df3edfe36474296c4e602a_l-4767164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2730" y="4880102"/>
            <a:ext cx="2521962" cy="1681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iknigi.net/books_files/online_html/70684/i_06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627" y="4783432"/>
            <a:ext cx="2139259" cy="1929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fsd.multiurok.ru/html/2020/12/19/s_5fddcedd44b4f/1597016_5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450" y="2708987"/>
            <a:ext cx="2212740" cy="2074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775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9527" y="665018"/>
            <a:ext cx="5855855" cy="4969164"/>
          </a:xfrm>
        </p:spPr>
        <p:txBody>
          <a:bodyPr/>
          <a:lstStyle/>
          <a:p>
            <a:pPr algn="ctr"/>
            <a:r>
              <a:rPr lang="ru-RU" dirty="0"/>
              <a:t>ПРОТИВОПОКАЗАНИЯ К НАЗНАЧЕНИЮ ЛОГОПЕДИЧЕСКОГО </a:t>
            </a:r>
            <a:r>
              <a:rPr lang="ru-RU" dirty="0" smtClean="0"/>
              <a:t>МАССАЖА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b="1" dirty="0">
                <a:solidFill>
                  <a:schemeClr val="bg1"/>
                </a:solidFill>
              </a:rPr>
              <a:t>Перед проведением курса массажа необходимо получить заключение невропатолога и педиатра об отсутствии </a:t>
            </a:r>
            <a:br>
              <a:rPr lang="ru-RU" sz="2000" b="1" dirty="0">
                <a:solidFill>
                  <a:schemeClr val="bg1"/>
                </a:solidFill>
              </a:rPr>
            </a:br>
            <a:r>
              <a:rPr lang="ru-RU" sz="2000" b="1" dirty="0">
                <a:solidFill>
                  <a:schemeClr val="bg1"/>
                </a:solidFill>
              </a:rPr>
              <a:t>противопоказаний!</a:t>
            </a:r>
            <a:br>
              <a:rPr lang="ru-RU" sz="2000" b="1" dirty="0">
                <a:solidFill>
                  <a:schemeClr val="bg1"/>
                </a:solidFill>
              </a:rPr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95559" y="424872"/>
            <a:ext cx="3757545" cy="6123709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любое соматическое и инфекционное заболевание в остром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периоде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конъюнктивиты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острые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и хронические заболевания кожных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покровов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гингивиты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стоматиты 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наличие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герпеса на губах и другие инфекции полости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рта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наличие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увеличенных лимфатических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желёз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резко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выраженная пульсация сонных артерий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775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701965"/>
            <a:ext cx="8761413" cy="1459344"/>
          </a:xfrm>
        </p:spPr>
        <p:txBody>
          <a:bodyPr/>
          <a:lstStyle/>
          <a:p>
            <a:pPr algn="ctr"/>
            <a:r>
              <a:rPr lang="ru-RU" dirty="0"/>
              <a:t>РЕКОМЕНДАЦИИ К ПРОВЕДЕНИЮ МАССАЖА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954" y="2603499"/>
            <a:ext cx="5328973" cy="4185227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проводится в чистом, уютном, теплом, хорошо проветренном </a:t>
            </a:r>
            <a:r>
              <a:rPr lang="ru-RU" dirty="0" smtClean="0"/>
              <a:t>помещении</a:t>
            </a:r>
          </a:p>
          <a:p>
            <a:r>
              <a:rPr lang="ru-RU" dirty="0" smtClean="0"/>
              <a:t> </a:t>
            </a:r>
            <a:r>
              <a:rPr lang="ru-RU" dirty="0"/>
              <a:t>в среднем достаточно двух-трех процедур в неделю (подряд или через день) </a:t>
            </a:r>
          </a:p>
          <a:p>
            <a:r>
              <a:rPr lang="ru-RU" dirty="0" smtClean="0"/>
              <a:t>проводят </a:t>
            </a:r>
            <a:r>
              <a:rPr lang="ru-RU" dirty="0"/>
              <a:t>циклом по 10 - 20 процедур (циклы можно повторять с перерывом от 2-х недель до 2-х месяцев) </a:t>
            </a:r>
          </a:p>
          <a:p>
            <a:r>
              <a:rPr lang="ru-RU" dirty="0" smtClean="0"/>
              <a:t>при </a:t>
            </a:r>
            <a:r>
              <a:rPr lang="ru-RU" dirty="0"/>
              <a:t>выраженных нарушениях тонуса мышц может проводиться в течение года и более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/>
              <a:t>длительность одной процедуры может варьироваться в зависимости от степени поражения, возраста пациента и т.п. (начальная длительность процедуры составляет 5 - 7 мин, конечная - 20 - 25 мин.)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/>
              <a:t>во время массажа ребенок не должен испытывать боли</a:t>
            </a:r>
          </a:p>
        </p:txBody>
      </p:sp>
      <p:pic>
        <p:nvPicPr>
          <p:cNvPr id="2050" name="Picture 2" descr="https://narisyu.cdnbro.com/posts/69059321-raskraska-professiia-psikholog-dlia-detei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1855" y="2945244"/>
            <a:ext cx="5160527" cy="3051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472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вет директоров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Ион (конференц-зал)</Template>
  <TotalTime>323</TotalTime>
  <Words>445</Words>
  <Application>Microsoft Office PowerPoint</Application>
  <PresentationFormat>Широкоэкранный</PresentationFormat>
  <Paragraphs>49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Wingdings</vt:lpstr>
      <vt:lpstr>Wingdings 3</vt:lpstr>
      <vt:lpstr>Совет директоров</vt:lpstr>
      <vt:lpstr>Муниципальное дошкольное образовательное бюджетное учреждение  центр развития ребенка – детский сад №22 «Малыш»  Октябрьского муниципального округа Условия проведения логопедического массажа</vt:lpstr>
      <vt:lpstr>Логопедический массаж</vt:lpstr>
      <vt:lpstr>Показания</vt:lpstr>
      <vt:lpstr>Логопедический массаж осуществляет специалист, прошедший специальную подготовку: логопед, дефектолог, медицинский работник </vt:lpstr>
      <vt:lpstr>Цели логопедического массажа</vt:lpstr>
      <vt:lpstr>Виды логопедического массажа</vt:lpstr>
      <vt:lpstr>ПРОТИВОПОКАЗАНИЯ К НАЗНАЧЕНИЮ ЛОГОПЕДИЧЕСКОГО МАССАЖА  Перед проведением курса массажа необходимо получить заключение невропатолога и педиатра об отсутствии  противопоказаний!  </vt:lpstr>
      <vt:lpstr>РЕКОМЕНДАЦИИ К ПРОВЕДЕНИЮ МАССАЖА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Условия проведения логопедического массажа</dc:title>
  <dc:creator>User</dc:creator>
  <cp:lastModifiedBy>User</cp:lastModifiedBy>
  <cp:revision>16</cp:revision>
  <dcterms:created xsi:type="dcterms:W3CDTF">2024-02-13T03:58:36Z</dcterms:created>
  <dcterms:modified xsi:type="dcterms:W3CDTF">2024-02-18T23:05:41Z</dcterms:modified>
</cp:coreProperties>
</file>