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17"/>
  </p:notesMasterIdLst>
  <p:sldIdLst>
    <p:sldId id="256" r:id="rId2"/>
    <p:sldId id="262" r:id="rId3"/>
    <p:sldId id="257" r:id="rId4"/>
    <p:sldId id="279" r:id="rId5"/>
    <p:sldId id="280" r:id="rId6"/>
    <p:sldId id="290" r:id="rId7"/>
    <p:sldId id="291" r:id="rId8"/>
    <p:sldId id="281" r:id="rId9"/>
    <p:sldId id="282" r:id="rId10"/>
    <p:sldId id="283" r:id="rId11"/>
    <p:sldId id="284" r:id="rId12"/>
    <p:sldId id="286" r:id="rId13"/>
    <p:sldId id="287" r:id="rId14"/>
    <p:sldId id="285" r:id="rId15"/>
    <p:sldId id="25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2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737C31-AF34-46CF-9231-7D0F209AF541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6D4B0-53EF-45C7-82EB-DEA52F589F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086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6D4B0-53EF-45C7-82EB-DEA52F589F7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483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26848-679E-47A7-B9BC-DAEA198F7480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31DB256-33B7-42D1-86ED-88771B39A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097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26848-679E-47A7-B9BC-DAEA198F7480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31DB256-33B7-42D1-86ED-88771B39A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063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26848-679E-47A7-B9BC-DAEA198F7480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31DB256-33B7-42D1-86ED-88771B39AB8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205648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26848-679E-47A7-B9BC-DAEA198F7480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31DB256-33B7-42D1-86ED-88771B39A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053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26848-679E-47A7-B9BC-DAEA198F7480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31DB256-33B7-42D1-86ED-88771B39AB8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2161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26848-679E-47A7-B9BC-DAEA198F7480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31DB256-33B7-42D1-86ED-88771B39A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3366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26848-679E-47A7-B9BC-DAEA198F7480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DB256-33B7-42D1-86ED-88771B39A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0981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26848-679E-47A7-B9BC-DAEA198F7480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DB256-33B7-42D1-86ED-88771B39A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837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26848-679E-47A7-B9BC-DAEA198F7480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DB256-33B7-42D1-86ED-88771B39A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459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26848-679E-47A7-B9BC-DAEA198F7480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31DB256-33B7-42D1-86ED-88771B39A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642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26848-679E-47A7-B9BC-DAEA198F7480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31DB256-33B7-42D1-86ED-88771B39A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137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26848-679E-47A7-B9BC-DAEA198F7480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31DB256-33B7-42D1-86ED-88771B39A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493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26848-679E-47A7-B9BC-DAEA198F7480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DB256-33B7-42D1-86ED-88771B39A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189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26848-679E-47A7-B9BC-DAEA198F7480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DB256-33B7-42D1-86ED-88771B39A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451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26848-679E-47A7-B9BC-DAEA198F7480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DB256-33B7-42D1-86ED-88771B39A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082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26848-679E-47A7-B9BC-DAEA198F7480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31DB256-33B7-42D1-86ED-88771B39A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66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26848-679E-47A7-B9BC-DAEA198F7480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31DB256-33B7-42D1-86ED-88771B39A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39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06333" y="1435608"/>
            <a:ext cx="8915399" cy="3685032"/>
          </a:xfrm>
        </p:spPr>
        <p:txBody>
          <a:bodyPr>
            <a:normAutofit/>
          </a:bodyPr>
          <a:lstStyle/>
          <a:p>
            <a:r>
              <a:rPr lang="ru-RU" i="1" dirty="0">
                <a:solidFill>
                  <a:schemeClr val="accent3">
                    <a:lumMod val="75000"/>
                  </a:schemeClr>
                </a:solidFill>
              </a:rPr>
              <a:t>Приемы массажа и самомассажа в коррекционной работе учителя-логопеда.</a:t>
            </a:r>
            <a:endParaRPr lang="ru-RU" i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686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Японская методика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121126" y="2198914"/>
            <a:ext cx="8915400" cy="3777622"/>
          </a:xfrm>
        </p:spPr>
        <p:txBody>
          <a:bodyPr>
            <a:normAutofit fontScale="92500" lnSpcReduction="20000"/>
          </a:bodyPr>
          <a:lstStyle/>
          <a:p>
            <a:r>
              <a:rPr lang="ru-RU" sz="3600" dirty="0" smtClean="0"/>
              <a:t>Во всех дошкольных учреждениях Японии, начиная с двухлетнего возраста проводят массаж и самомассаж пальцев рук.</a:t>
            </a:r>
          </a:p>
          <a:p>
            <a:r>
              <a:rPr lang="ru-RU" sz="3600" dirty="0" smtClean="0"/>
              <a:t> </a:t>
            </a:r>
            <a:r>
              <a:rPr lang="ru-RU" sz="3600" dirty="0"/>
              <a:t>Японский ученый </a:t>
            </a:r>
            <a:r>
              <a:rPr lang="ru-RU" sz="3600" dirty="0" err="1"/>
              <a:t>Намикоши</a:t>
            </a:r>
            <a:r>
              <a:rPr lang="ru-RU" sz="3600" dirty="0"/>
              <a:t> </a:t>
            </a:r>
            <a:r>
              <a:rPr lang="ru-RU" sz="3600" dirty="0" err="1"/>
              <a:t>Токухиро</a:t>
            </a:r>
            <a:r>
              <a:rPr lang="ru-RU" sz="3600" dirty="0"/>
              <a:t> считает, что массаж каждого пальца положительно влияет на определенный орган:</a:t>
            </a:r>
          </a:p>
          <a:p>
            <a:endParaRPr lang="ru-RU" sz="3600" dirty="0" smtClean="0"/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3339196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89212" y="903514"/>
            <a:ext cx="8915400" cy="5007708"/>
          </a:xfrm>
        </p:spPr>
        <p:txBody>
          <a:bodyPr>
            <a:normAutofit/>
          </a:bodyPr>
          <a:lstStyle/>
          <a:p>
            <a:r>
              <a:rPr lang="ru-RU" sz="2400" dirty="0"/>
              <a:t>массаж </a:t>
            </a:r>
            <a:r>
              <a:rPr lang="ru-RU" sz="2400" b="1" i="1" dirty="0"/>
              <a:t>большого </a:t>
            </a:r>
            <a:r>
              <a:rPr lang="ru-RU" sz="2400" dirty="0"/>
              <a:t>пальца – </a:t>
            </a:r>
            <a:r>
              <a:rPr lang="ru-RU" sz="2400" b="1" i="1" dirty="0"/>
              <a:t>повышает активность мозга</a:t>
            </a:r>
            <a:r>
              <a:rPr lang="ru-RU" sz="2400" dirty="0"/>
              <a:t>;</a:t>
            </a:r>
          </a:p>
          <a:p>
            <a:r>
              <a:rPr lang="ru-RU" sz="2400" dirty="0" smtClean="0"/>
              <a:t>массаж </a:t>
            </a:r>
            <a:r>
              <a:rPr lang="ru-RU" sz="2400" b="1" i="1" dirty="0"/>
              <a:t>указательного </a:t>
            </a:r>
            <a:r>
              <a:rPr lang="ru-RU" sz="2400" dirty="0"/>
              <a:t>пальца – </a:t>
            </a:r>
            <a:r>
              <a:rPr lang="ru-RU" sz="2400" b="1" i="1" dirty="0"/>
              <a:t>стимулирует желудок и поджелудочную железу;</a:t>
            </a:r>
            <a:endParaRPr lang="ru-RU" sz="2400" dirty="0"/>
          </a:p>
          <a:p>
            <a:r>
              <a:rPr lang="ru-RU" sz="2400" dirty="0" smtClean="0"/>
              <a:t>массаж</a:t>
            </a:r>
            <a:r>
              <a:rPr lang="ru-RU" sz="2400" dirty="0"/>
              <a:t>	</a:t>
            </a:r>
            <a:r>
              <a:rPr lang="ru-RU" sz="2400" b="1" i="1" dirty="0"/>
              <a:t>среднего	</a:t>
            </a:r>
            <a:r>
              <a:rPr lang="ru-RU" sz="2400" dirty="0"/>
              <a:t>пальца	–	</a:t>
            </a:r>
            <a:r>
              <a:rPr lang="ru-RU" sz="2400" b="1" i="1" dirty="0"/>
              <a:t>улучшает	работу кишечника;</a:t>
            </a:r>
            <a:endParaRPr lang="ru-RU" sz="2400" dirty="0"/>
          </a:p>
          <a:p>
            <a:r>
              <a:rPr lang="ru-RU" sz="2400" dirty="0" smtClean="0"/>
              <a:t>массаж </a:t>
            </a:r>
            <a:r>
              <a:rPr lang="ru-RU" sz="2400" b="1" i="1" dirty="0"/>
              <a:t>безымянного </a:t>
            </a:r>
            <a:r>
              <a:rPr lang="ru-RU" sz="2400" dirty="0"/>
              <a:t>пальца – </a:t>
            </a:r>
            <a:r>
              <a:rPr lang="ru-RU" sz="2400" b="1" i="1" dirty="0"/>
              <a:t>стимулирует печень;</a:t>
            </a:r>
            <a:endParaRPr lang="ru-RU" sz="2400" dirty="0"/>
          </a:p>
          <a:p>
            <a:r>
              <a:rPr lang="ru-RU" sz="2400" dirty="0" smtClean="0"/>
              <a:t>массаж </a:t>
            </a:r>
            <a:r>
              <a:rPr lang="ru-RU" sz="2400" b="1" i="1" dirty="0"/>
              <a:t>мизинца –способствует улучшению сердечной деятельности, снимает психическое и нервное напряжение</a:t>
            </a:r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671141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92925" y="283029"/>
            <a:ext cx="8911687" cy="1621971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СИСТЕМА УПРАЖНЕНИЙ ДЛЯ САМОМАССАЖА        японского ученого ЙОСИРО ЦУЦУМИ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905001" y="2133600"/>
            <a:ext cx="10036628" cy="4495800"/>
          </a:xfrm>
        </p:spPr>
        <p:txBody>
          <a:bodyPr>
            <a:normAutofit lnSpcReduction="10000"/>
          </a:bodyPr>
          <a:lstStyle/>
          <a:p>
            <a:pPr lvl="0" fontAlgn="base"/>
            <a:r>
              <a:rPr lang="ru-RU" sz="2400" b="1" i="1" dirty="0"/>
              <a:t>Массаж пальцев, </a:t>
            </a:r>
            <a:r>
              <a:rPr lang="ru-RU" sz="2400" dirty="0"/>
              <a:t>начиная с большого и до мизинца. Растирают сначала подушечку пальца, а затем медленно поднимаются к основанию.</a:t>
            </a:r>
          </a:p>
          <a:p>
            <a:pPr lvl="0" fontAlgn="base"/>
            <a:r>
              <a:rPr lang="ru-RU" sz="2400" b="1" i="1" dirty="0"/>
              <a:t>Массаж ладонных поверхностей </a:t>
            </a:r>
            <a:r>
              <a:rPr lang="ru-RU" sz="2400" dirty="0"/>
              <a:t>каменными, металлическими или стеклянными разноцветными шариками «</a:t>
            </a:r>
            <a:r>
              <a:rPr lang="ru-RU" sz="2400" dirty="0" err="1"/>
              <a:t>марблс</a:t>
            </a:r>
            <a:r>
              <a:rPr lang="ru-RU" sz="2400" dirty="0"/>
              <a:t>»: их нужно</a:t>
            </a:r>
          </a:p>
          <a:p>
            <a:pPr lvl="0" fontAlgn="base"/>
            <a:r>
              <a:rPr lang="ru-RU" sz="2400" dirty="0"/>
              <a:t>вертеть в руках;</a:t>
            </a:r>
          </a:p>
          <a:p>
            <a:pPr lvl="0" fontAlgn="base"/>
            <a:r>
              <a:rPr lang="ru-RU" sz="2400" dirty="0"/>
              <a:t>щелкать по ним пальцами;</a:t>
            </a:r>
          </a:p>
          <a:p>
            <a:pPr lvl="0" fontAlgn="base"/>
            <a:r>
              <a:rPr lang="ru-RU" sz="2400" dirty="0"/>
              <a:t>«стрелять»;</a:t>
            </a:r>
          </a:p>
          <a:p>
            <a:pPr lvl="0" fontAlgn="base"/>
            <a:r>
              <a:rPr lang="ru-RU" sz="2400" dirty="0"/>
              <a:t>направлять в специальные желобки и лунки-отверстия, состязаясь в точности попадания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5968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Массаж грецкими орехами :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катать два ореха между ладонями;</a:t>
            </a:r>
          </a:p>
          <a:p>
            <a:r>
              <a:rPr lang="ru-RU" sz="3200" dirty="0" smtClean="0"/>
              <a:t>один </a:t>
            </a:r>
            <a:r>
              <a:rPr lang="ru-RU" sz="3200" dirty="0"/>
              <a:t>орех прокатывать между пальцами;</a:t>
            </a:r>
          </a:p>
          <a:p>
            <a:r>
              <a:rPr lang="ru-RU" sz="3200" dirty="0" smtClean="0"/>
              <a:t>удерживать </a:t>
            </a:r>
            <a:r>
              <a:rPr lang="ru-RU" sz="3200" dirty="0"/>
              <a:t>несколько	орехов между растопыренными пальцами ведущей руки и обеих рук </a:t>
            </a:r>
          </a:p>
        </p:txBody>
      </p:sp>
    </p:spTree>
    <p:extLst>
      <p:ext uri="{BB962C8B-B14F-4D97-AF65-F5344CB8AC3E}">
        <p14:creationId xmlns:p14="http://schemas.microsoft.com/office/powerpoint/2010/main" val="2504671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92925" y="1005110"/>
            <a:ext cx="8911687" cy="845461"/>
          </a:xfrm>
        </p:spPr>
        <p:txBody>
          <a:bodyPr>
            <a:normAutofit fontScale="90000"/>
          </a:bodyPr>
          <a:lstStyle/>
          <a:p>
            <a:r>
              <a:rPr lang="ru-RU" b="1" i="1" dirty="0"/>
              <a:t>Массаж шестигранными карандашами: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пропускать карандаш между одним или двумя-тремя</a:t>
            </a:r>
          </a:p>
          <a:p>
            <a:r>
              <a:rPr lang="ru-RU" dirty="0"/>
              <a:t>пальцами;</a:t>
            </a:r>
          </a:p>
          <a:p>
            <a:r>
              <a:rPr lang="ru-RU" dirty="0" smtClean="0"/>
              <a:t>удерживать </a:t>
            </a:r>
            <a:r>
              <a:rPr lang="ru-RU" dirty="0"/>
              <a:t>в определенном положении в правой и левой </a:t>
            </a:r>
            <a:r>
              <a:rPr lang="ru-RU" dirty="0" smtClean="0"/>
              <a:t>руке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i="1" dirty="0"/>
              <a:t>	</a:t>
            </a:r>
            <a:r>
              <a:rPr lang="ru-RU" sz="4000" b="1" i="1" dirty="0">
                <a:solidFill>
                  <a:schemeClr val="accent2">
                    <a:lumMod val="75000"/>
                  </a:schemeClr>
                </a:solidFill>
              </a:rPr>
              <a:t>Массаж	«четками</a:t>
            </a:r>
            <a:r>
              <a:rPr lang="ru-RU" sz="4000" b="1" i="1" dirty="0" smtClean="0">
                <a:solidFill>
                  <a:schemeClr val="accent2">
                    <a:lumMod val="75000"/>
                  </a:schemeClr>
                </a:solidFill>
              </a:rPr>
              <a:t>».</a:t>
            </a:r>
            <a:r>
              <a:rPr lang="ru-RU" sz="4000" b="1" i="1" dirty="0">
                <a:solidFill>
                  <a:schemeClr val="accent2">
                    <a:lumMod val="75000"/>
                  </a:schemeClr>
                </a:solidFill>
              </a:rPr>
              <a:t>	</a:t>
            </a:r>
            <a:endParaRPr lang="ru-RU" sz="4000" b="1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/>
              <a:t>Перебирание</a:t>
            </a:r>
            <a:r>
              <a:rPr lang="ru-RU" dirty="0"/>
              <a:t>	четок	развивает пальчики, успокаивает нервы. Перебирание сочетают со счетом прямым и обратным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6536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592924" y="221339"/>
            <a:ext cx="8911687" cy="128089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</a:rPr>
              <a:t>Упражнения из книги Ермаковой  И.А.</a:t>
            </a:r>
            <a:br>
              <a:rPr lang="ru-RU" sz="32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</a:rPr>
              <a:t>«Развиваем мелкую моторику малышей»</a:t>
            </a:r>
            <a:endParaRPr lang="ru-RU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6" name="Picture 37636"/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14010" y="2564673"/>
            <a:ext cx="4313237" cy="3122026"/>
          </a:xfrm>
        </p:spPr>
      </p:pic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4904952" y="1502229"/>
            <a:ext cx="7287048" cy="5355771"/>
          </a:xfrm>
        </p:spPr>
        <p:txBody>
          <a:bodyPr>
            <a:normAutofit/>
          </a:bodyPr>
          <a:lstStyle/>
          <a:p>
            <a:r>
              <a:rPr lang="ru-RU" sz="1600" i="1" dirty="0" smtClean="0"/>
              <a:t> </a:t>
            </a:r>
            <a:r>
              <a:rPr lang="ru-RU" sz="1600" i="1" dirty="0"/>
              <a:t>Мяч находится между ладоней ребёнка, пальцы прижаты друг к другу. Делайте массажные движения, катая мяч вперёд-назад. </a:t>
            </a:r>
            <a:endParaRPr lang="ru-RU" sz="1600" i="1" dirty="0" smtClean="0"/>
          </a:p>
          <a:p>
            <a:r>
              <a:rPr lang="ru-RU" sz="1600" i="1" dirty="0" smtClean="0"/>
              <a:t> </a:t>
            </a:r>
            <a:r>
              <a:rPr lang="ru-RU" sz="1600" i="1" dirty="0"/>
              <a:t>Мяч находится между ладоней ребёнка, пальцы прижаты друг к</a:t>
            </a:r>
            <a:endParaRPr lang="ru-RU" sz="1600" dirty="0"/>
          </a:p>
          <a:p>
            <a:pPr marL="0" indent="0">
              <a:buNone/>
            </a:pPr>
            <a:r>
              <a:rPr lang="ru-RU" sz="1600" i="1" dirty="0" smtClean="0"/>
              <a:t>      другу</a:t>
            </a:r>
            <a:r>
              <a:rPr lang="ru-RU" sz="1600" i="1" dirty="0"/>
              <a:t>. Делайте круговые движения, катая мяч по ладоням.</a:t>
            </a:r>
            <a:endParaRPr lang="ru-RU" sz="1600" dirty="0"/>
          </a:p>
          <a:p>
            <a:pPr lvl="0" fontAlgn="base"/>
            <a:r>
              <a:rPr lang="ru-RU" sz="1600" i="1" dirty="0"/>
              <a:t>Держа мяч подушечками пальцев, делайте вращательные движения вперёд (как будто закручиваете крышку).</a:t>
            </a:r>
            <a:endParaRPr lang="ru-RU" sz="1600" dirty="0"/>
          </a:p>
          <a:p>
            <a:pPr lvl="0" fontAlgn="base"/>
            <a:r>
              <a:rPr lang="ru-RU" sz="1600" i="1" dirty="0"/>
              <a:t>Держа мяч подушечками пальцев, с усилием надавите ими на мяч (4—6 раз).</a:t>
            </a:r>
            <a:endParaRPr lang="ru-RU" sz="1600" dirty="0"/>
          </a:p>
          <a:p>
            <a:pPr lvl="0" fontAlgn="base"/>
            <a:r>
              <a:rPr lang="ru-RU" sz="1600" i="1" dirty="0"/>
              <a:t>Держа мяч подушечками пальцев, делайте	вращательные	движения назад	(как	будто	открываете крышку).</a:t>
            </a:r>
            <a:endParaRPr lang="ru-RU" sz="1600" dirty="0"/>
          </a:p>
          <a:p>
            <a:pPr lvl="0" fontAlgn="base"/>
            <a:r>
              <a:rPr lang="ru-RU" sz="1600" i="1" dirty="0"/>
              <a:t>Подкиньте мяч двумя руками на высоту 20—30 см и поймайте его. </a:t>
            </a:r>
          </a:p>
          <a:p>
            <a:pPr lvl="0" fontAlgn="base"/>
            <a:r>
              <a:rPr lang="ru-RU" sz="1600" i="1" dirty="0" smtClean="0"/>
              <a:t> </a:t>
            </a:r>
            <a:r>
              <a:rPr lang="ru-RU" sz="1600" i="1" dirty="0"/>
              <a:t>Зажмите мяч между ладонями, пальцы сцеплены в "замок", локти направлены в стороны. Надавите ладонями на мяч (4—6 раз). </a:t>
            </a:r>
            <a:endParaRPr lang="ru-RU" sz="1600" i="1" dirty="0" smtClean="0"/>
          </a:p>
          <a:p>
            <a:pPr lvl="0" fontAlgn="base"/>
            <a:r>
              <a:rPr lang="ru-RU" sz="1600" i="1" smtClean="0"/>
              <a:t> </a:t>
            </a:r>
            <a:r>
              <a:rPr lang="ru-RU" sz="1600" i="1" dirty="0"/>
              <a:t>Перекладывайте мяч из одной ладони в другую, постепенно увеличивая темп.</a:t>
            </a:r>
            <a:endParaRPr lang="ru-RU" sz="1600" dirty="0"/>
          </a:p>
          <a:p>
            <a:endParaRPr lang="ru-RU" sz="1600" dirty="0"/>
          </a:p>
        </p:txBody>
      </p:sp>
      <p:pic>
        <p:nvPicPr>
          <p:cNvPr id="5" name="Picture 3763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36305" y="2564673"/>
            <a:ext cx="4313237" cy="3122026"/>
          </a:xfrm>
          <a:prstGeom prst="rect">
            <a:avLst/>
          </a:prstGeom>
        </p:spPr>
      </p:pic>
      <p:pic>
        <p:nvPicPr>
          <p:cNvPr id="9" name="Picture 3763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58600" y="2564673"/>
            <a:ext cx="4468648" cy="327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086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197327" y="1390759"/>
            <a:ext cx="8915400" cy="53260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rgbClr val="FF0000"/>
                </a:solidFill>
              </a:rPr>
              <a:t>«Если учитель хочет, чтобы что-либо было хорошо усвоено, он должен заботиться о том, чтобы это было интересно»</a:t>
            </a:r>
          </a:p>
          <a:p>
            <a:pPr marL="0" indent="0">
              <a:buNone/>
            </a:pPr>
            <a:r>
              <a:rPr lang="ru-RU" sz="3200" dirty="0">
                <a:solidFill>
                  <a:srgbClr val="FF0000"/>
                </a:solidFill>
              </a:rPr>
              <a:t>«…обучение может стать для детей интересным, увлекательным делом, если оно озаряется ярким светом мысли, чувства, творчества, красоты, игры»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rgbClr val="FF0000"/>
                </a:solidFill>
              </a:rPr>
              <a:t>                                           Л</a:t>
            </a:r>
            <a:r>
              <a:rPr lang="ru-RU" sz="3200" dirty="0">
                <a:solidFill>
                  <a:srgbClr val="FF0000"/>
                </a:solidFill>
              </a:rPr>
              <a:t>. С. Выготский</a:t>
            </a:r>
          </a:p>
          <a:p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265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37463"/>
          <p:cNvGrpSpPr/>
          <p:nvPr/>
        </p:nvGrpSpPr>
        <p:grpSpPr>
          <a:xfrm>
            <a:off x="2355722" y="317"/>
            <a:ext cx="7473319" cy="6857369"/>
            <a:chOff x="11303" y="0"/>
            <a:chExt cx="7473950" cy="6858000"/>
          </a:xfrm>
        </p:grpSpPr>
        <p:pic>
          <p:nvPicPr>
            <p:cNvPr id="7" name="Picture 37468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1303" y="0"/>
              <a:ext cx="7473950" cy="6858000"/>
            </a:xfrm>
            <a:prstGeom prst="rect">
              <a:avLst/>
            </a:prstGeom>
          </p:spPr>
        </p:pic>
        <p:pic>
          <p:nvPicPr>
            <p:cNvPr id="8" name="Picture 37469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00203" y="0"/>
              <a:ext cx="7359650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93808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i="1" dirty="0"/>
              <a:t>Самомассаж лица и шеи </a:t>
            </a:r>
            <a:endParaRPr lang="ru-RU" sz="4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i="1" dirty="0"/>
              <a:t>Перед занятием дети должны вымыть руки. Такой самомассаж желательно проводить перед каждым занятием по артикуляционной гимнастике. Он займет у вас 3 - 5 минут. Массаж сопровождаем показом и одновременно произносим </a:t>
            </a:r>
            <a:r>
              <a:rPr lang="ru-RU" sz="2800" i="1" dirty="0" err="1"/>
              <a:t>потешки</a:t>
            </a:r>
            <a:r>
              <a:rPr lang="ru-RU" sz="2800" i="1" dirty="0"/>
              <a:t>, сопровождающие движения.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91331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595336" y="0"/>
            <a:ext cx="10596664" cy="6858000"/>
          </a:xfrm>
        </p:spPr>
        <p:txBody>
          <a:bodyPr>
            <a:normAutofit/>
          </a:bodyPr>
          <a:lstStyle/>
          <a:p>
            <a:r>
              <a:rPr lang="ru-RU" sz="2400" dirty="0"/>
              <a:t>Ручки растираем и разогреваем </a:t>
            </a:r>
            <a:r>
              <a:rPr lang="ru-RU" sz="2400" i="1" dirty="0"/>
              <a:t>(потереть ладошки, похлопать)</a:t>
            </a:r>
            <a:endParaRPr lang="ru-RU" sz="2400" dirty="0"/>
          </a:p>
          <a:p>
            <a:r>
              <a:rPr lang="ru-RU" sz="2400" dirty="0"/>
              <a:t>И лицо теплом своим мы умываем </a:t>
            </a:r>
            <a:r>
              <a:rPr lang="ru-RU" sz="2400" i="1" dirty="0"/>
              <a:t>(ладошками проводим по лицу сверху вниз)</a:t>
            </a:r>
            <a:endParaRPr lang="ru-RU" sz="2400" dirty="0"/>
          </a:p>
          <a:p>
            <a:r>
              <a:rPr lang="ru-RU" sz="2400" dirty="0"/>
              <a:t>Грабельки сгребают все плохие мысли </a:t>
            </a:r>
            <a:r>
              <a:rPr lang="ru-RU" sz="2400" i="1" dirty="0"/>
              <a:t>(</a:t>
            </a:r>
            <a:r>
              <a:rPr lang="ru-RU" sz="2400" i="1" dirty="0" err="1"/>
              <a:t>граблеобразные</a:t>
            </a:r>
            <a:r>
              <a:rPr lang="ru-RU" sz="2400" i="1" dirty="0"/>
              <a:t> движения от середины лба к вискам)</a:t>
            </a:r>
            <a:endParaRPr lang="ru-RU" sz="2400" dirty="0"/>
          </a:p>
          <a:p>
            <a:r>
              <a:rPr lang="ru-RU" sz="2400" dirty="0"/>
              <a:t>Ушки растираем вверх и вниз мы быстро </a:t>
            </a:r>
            <a:r>
              <a:rPr lang="ru-RU" sz="2400" i="1" dirty="0"/>
              <a:t>(растирающие движения ушек вверх-вниз)</a:t>
            </a:r>
            <a:endParaRPr lang="ru-RU" sz="2400" dirty="0"/>
          </a:p>
          <a:p>
            <a:r>
              <a:rPr lang="ru-RU" sz="2400" dirty="0"/>
              <a:t>Их вперед сгибаем, тянем вниз за мочки </a:t>
            </a:r>
            <a:r>
              <a:rPr lang="ru-RU" sz="2400" i="1" dirty="0"/>
              <a:t>(нагибание ушных раковин кпереди, оттягивание вниз)</a:t>
            </a:r>
            <a:endParaRPr lang="ru-RU" sz="2400" dirty="0"/>
          </a:p>
          <a:p>
            <a:r>
              <a:rPr lang="ru-RU" sz="2400" i="1" dirty="0"/>
              <a:t>И потом уходим пальцами на щечки.</a:t>
            </a:r>
            <a:endParaRPr lang="ru-RU" sz="2400" dirty="0"/>
          </a:p>
          <a:p>
            <a:r>
              <a:rPr lang="ru-RU" sz="2400" dirty="0"/>
              <a:t>Щечки разминаем, чтобы надувались</a:t>
            </a:r>
          </a:p>
          <a:p>
            <a:r>
              <a:rPr lang="ru-RU" sz="2400" dirty="0"/>
              <a:t>Губки разминаем, чтобы улыбались  </a:t>
            </a:r>
            <a:r>
              <a:rPr lang="ru-RU" sz="2400" i="1" dirty="0"/>
              <a:t>( разминаем губки: верхнюю и нижнюю )</a:t>
            </a:r>
            <a:endParaRPr lang="ru-RU" sz="2400" dirty="0"/>
          </a:p>
          <a:p>
            <a:r>
              <a:rPr lang="ru-RU" sz="2400" dirty="0"/>
              <a:t>Мы теперь утятки – клювики потянем  </a:t>
            </a:r>
            <a:r>
              <a:rPr lang="ru-RU" sz="2400" i="1" dirty="0"/>
              <a:t>( губы в трубочку )</a:t>
            </a:r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00481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839686" y="903514"/>
            <a:ext cx="10189028" cy="6857999"/>
          </a:xfrm>
        </p:spPr>
        <p:txBody>
          <a:bodyPr>
            <a:normAutofit/>
          </a:bodyPr>
          <a:lstStyle/>
          <a:p>
            <a:r>
              <a:rPr lang="ru-RU" sz="2400" dirty="0"/>
              <a:t>Разомнем их мягко, не задев ногтями </a:t>
            </a:r>
            <a:r>
              <a:rPr lang="ru-RU" sz="2400" i="1" dirty="0"/>
              <a:t>(большой и указательный </a:t>
            </a:r>
            <a:r>
              <a:rPr lang="ru-RU" sz="2400" i="1" dirty="0" smtClean="0"/>
              <a:t>пальчики разминают обе </a:t>
            </a:r>
            <a:r>
              <a:rPr lang="ru-RU" sz="2400" i="1" dirty="0"/>
              <a:t>губы)</a:t>
            </a:r>
            <a:endParaRPr lang="ru-RU" sz="2400" dirty="0"/>
          </a:p>
          <a:p>
            <a:r>
              <a:rPr lang="ru-RU" sz="2400" dirty="0"/>
              <a:t>Уголками губ мы щечки поднимаем </a:t>
            </a:r>
            <a:r>
              <a:rPr lang="ru-RU" sz="2400" i="1" dirty="0"/>
              <a:t>(пальчики по очереди </a:t>
            </a:r>
            <a:r>
              <a:rPr lang="ru-RU" sz="2400" i="1" dirty="0" smtClean="0"/>
              <a:t>поднимают</a:t>
            </a:r>
            <a:r>
              <a:rPr lang="ru-RU" sz="2400" dirty="0"/>
              <a:t> </a:t>
            </a:r>
            <a:r>
              <a:rPr lang="ru-RU" sz="2400" dirty="0" smtClean="0"/>
              <a:t> </a:t>
            </a:r>
            <a:r>
              <a:rPr lang="ru-RU" sz="2400" i="1" dirty="0" smtClean="0"/>
              <a:t>уголки </a:t>
            </a:r>
            <a:r>
              <a:rPr lang="ru-RU" sz="2400" i="1" dirty="0"/>
              <a:t>рта)</a:t>
            </a:r>
            <a:endParaRPr lang="ru-RU" sz="2400" dirty="0"/>
          </a:p>
          <a:p>
            <a:r>
              <a:rPr lang="ru-RU" sz="2400" dirty="0"/>
              <a:t>А потом от носа вниз к губам стекаем </a:t>
            </a:r>
            <a:r>
              <a:rPr lang="ru-RU" sz="2400" i="1" dirty="0"/>
              <a:t>(спиралевидные движения по </a:t>
            </a:r>
            <a:r>
              <a:rPr lang="ru-RU" sz="2400" i="1" dirty="0" smtClean="0"/>
              <a:t>носогубной складке</a:t>
            </a:r>
            <a:r>
              <a:rPr lang="ru-RU" sz="2400" i="1" dirty="0"/>
              <a:t>)</a:t>
            </a:r>
            <a:endParaRPr lang="ru-RU" sz="2400" dirty="0"/>
          </a:p>
          <a:p>
            <a:r>
              <a:rPr lang="ru-RU" sz="2400" dirty="0"/>
              <a:t>Губки пожуем мы </a:t>
            </a:r>
            <a:r>
              <a:rPr lang="ru-RU" sz="2400" i="1" dirty="0"/>
              <a:t>(</a:t>
            </a:r>
            <a:r>
              <a:rPr lang="ru-RU" sz="2400" i="1" dirty="0" smtClean="0"/>
              <a:t>покусать верхнюю и нижнюю губку</a:t>
            </a:r>
            <a:r>
              <a:rPr lang="ru-RU" sz="2400" i="1" dirty="0"/>
              <a:t>)</a:t>
            </a:r>
            <a:endParaRPr lang="ru-RU" sz="2400" dirty="0"/>
          </a:p>
          <a:p>
            <a:r>
              <a:rPr lang="ru-RU" sz="2400" dirty="0"/>
              <a:t>Шарики надуем </a:t>
            </a:r>
            <a:r>
              <a:rPr lang="ru-RU" sz="2400" i="1" dirty="0"/>
              <a:t>(раздувают щеки)</a:t>
            </a:r>
            <a:endParaRPr lang="ru-RU" sz="2400" dirty="0"/>
          </a:p>
          <a:p>
            <a:r>
              <a:rPr lang="ru-RU" sz="2400" dirty="0"/>
              <a:t>И губами вправо-влево потанцуем	</a:t>
            </a:r>
            <a:r>
              <a:rPr lang="ru-RU" sz="2400" i="1" dirty="0"/>
              <a:t>(пальчики двигают верхнюю и нижнюю губу в разные стороны)</a:t>
            </a:r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87945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807029" y="0"/>
            <a:ext cx="10189028" cy="6857999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Мы </a:t>
            </a:r>
            <a:r>
              <a:rPr lang="ru-RU" sz="2400" dirty="0"/>
              <a:t>язык за губу заворачиваем </a:t>
            </a:r>
            <a:r>
              <a:rPr lang="ru-RU" sz="2400" i="1" dirty="0"/>
              <a:t>(</a:t>
            </a:r>
            <a:r>
              <a:rPr lang="ru-RU" sz="2400" i="1" dirty="0" smtClean="0"/>
              <a:t>подвернуть язык </a:t>
            </a:r>
            <a:r>
              <a:rPr lang="ru-RU" sz="2400" i="1" dirty="0"/>
              <a:t>под </a:t>
            </a:r>
            <a:r>
              <a:rPr lang="ru-RU" sz="2400" i="1" dirty="0" smtClean="0"/>
              <a:t>верхнюю губу</a:t>
            </a:r>
            <a:r>
              <a:rPr lang="ru-RU" sz="2400" i="1" dirty="0"/>
              <a:t>)</a:t>
            </a:r>
            <a:endParaRPr lang="ru-RU" sz="2400" dirty="0"/>
          </a:p>
          <a:p>
            <a:r>
              <a:rPr lang="ru-RU" sz="2400" dirty="0"/>
              <a:t>Кулачком по губе поколачиваем </a:t>
            </a:r>
            <a:r>
              <a:rPr lang="ru-RU" sz="2400" i="1" dirty="0"/>
              <a:t>(</a:t>
            </a:r>
            <a:r>
              <a:rPr lang="ru-RU" sz="2400" i="1" dirty="0" smtClean="0"/>
              <a:t>постучать кулачком </a:t>
            </a:r>
            <a:r>
              <a:rPr lang="ru-RU" sz="2400" i="1" dirty="0"/>
              <a:t>по верхней губе)</a:t>
            </a:r>
            <a:endParaRPr lang="ru-RU" sz="2400" dirty="0"/>
          </a:p>
          <a:p>
            <a:r>
              <a:rPr lang="ru-RU" sz="2400" dirty="0"/>
              <a:t>За другую губу заворачиваем </a:t>
            </a:r>
            <a:r>
              <a:rPr lang="ru-RU" sz="2400" i="1" dirty="0"/>
              <a:t>(</a:t>
            </a:r>
            <a:r>
              <a:rPr lang="ru-RU" sz="2400" i="1" dirty="0" smtClean="0"/>
              <a:t>подвернуть язык </a:t>
            </a:r>
            <a:r>
              <a:rPr lang="ru-RU" sz="2400" i="1" dirty="0"/>
              <a:t>под </a:t>
            </a:r>
            <a:r>
              <a:rPr lang="ru-RU" sz="2400" i="1" dirty="0" smtClean="0"/>
              <a:t>нижнюю губу)</a:t>
            </a:r>
          </a:p>
          <a:p>
            <a:r>
              <a:rPr lang="ru-RU" sz="2400" i="1" dirty="0" smtClean="0"/>
              <a:t> </a:t>
            </a:r>
            <a:r>
              <a:rPr lang="ru-RU" sz="2400" dirty="0"/>
              <a:t>И другим кулачком поколачиваем </a:t>
            </a:r>
            <a:r>
              <a:rPr lang="ru-RU" sz="2400" i="1" dirty="0"/>
              <a:t>(поколачиваем кулачком по нижней губе)</a:t>
            </a:r>
            <a:endParaRPr lang="ru-RU" sz="2400" dirty="0"/>
          </a:p>
          <a:p>
            <a:r>
              <a:rPr lang="ru-RU" sz="2400" dirty="0"/>
              <a:t>Тянем подбородок </a:t>
            </a:r>
            <a:r>
              <a:rPr lang="ru-RU" sz="2400" i="1" dirty="0"/>
              <a:t>(</a:t>
            </a:r>
            <a:r>
              <a:rPr lang="ru-RU" sz="2400" i="1" dirty="0" smtClean="0"/>
              <a:t>разминаем подбородок с оттягиванием его </a:t>
            </a:r>
            <a:r>
              <a:rPr lang="ru-RU" sz="2400" i="1" dirty="0"/>
              <a:t>вниз</a:t>
            </a:r>
            <a:r>
              <a:rPr lang="ru-RU" sz="2400" i="1" dirty="0" smtClean="0"/>
              <a:t>)</a:t>
            </a:r>
          </a:p>
          <a:p>
            <a:r>
              <a:rPr lang="ru-RU" sz="2400" i="1" dirty="0" smtClean="0"/>
              <a:t> </a:t>
            </a:r>
            <a:r>
              <a:rPr lang="ru-RU" sz="2400" dirty="0"/>
              <a:t>И к ушам щипаем </a:t>
            </a:r>
            <a:r>
              <a:rPr lang="ru-RU" sz="2400" i="1" dirty="0"/>
              <a:t>(</a:t>
            </a:r>
            <a:r>
              <a:rPr lang="ru-RU" sz="2400" i="1" dirty="0" smtClean="0"/>
              <a:t>пощипываем нижнюю челюсть</a:t>
            </a:r>
            <a:r>
              <a:rPr lang="ru-RU" sz="2400" i="1" dirty="0"/>
              <a:t>)</a:t>
            </a:r>
            <a:endParaRPr lang="ru-RU" sz="2400" dirty="0"/>
          </a:p>
          <a:p>
            <a:r>
              <a:rPr lang="ru-RU" sz="2400" dirty="0"/>
              <a:t>А потом по </a:t>
            </a:r>
            <a:r>
              <a:rPr lang="ru-RU" sz="2400" dirty="0" smtClean="0"/>
              <a:t>шейке ручками </a:t>
            </a:r>
            <a:r>
              <a:rPr lang="ru-RU" sz="2400" dirty="0"/>
              <a:t>стекаем </a:t>
            </a:r>
            <a:r>
              <a:rPr lang="ru-RU" sz="2400" i="1" dirty="0"/>
              <a:t>(поглаживаем шейку всей ладошкой от ключицы к ключице)</a:t>
            </a:r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48562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680936" y="-29183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6" name="Group 41114"/>
          <p:cNvGrpSpPr/>
          <p:nvPr/>
        </p:nvGrpSpPr>
        <p:grpSpPr>
          <a:xfrm>
            <a:off x="4632858" y="2085661"/>
            <a:ext cx="4288155" cy="3873500"/>
            <a:chOff x="0" y="0"/>
            <a:chExt cx="4288156" cy="3873627"/>
          </a:xfrm>
        </p:grpSpPr>
        <p:pic>
          <p:nvPicPr>
            <p:cNvPr id="7" name="Picture 714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4288156" cy="3873627"/>
            </a:xfrm>
            <a:prstGeom prst="rect">
              <a:avLst/>
            </a:prstGeom>
          </p:spPr>
        </p:pic>
        <p:pic>
          <p:nvPicPr>
            <p:cNvPr id="8" name="Picture 7143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03632" y="48756"/>
              <a:ext cx="4139184" cy="3724656"/>
            </a:xfrm>
            <a:prstGeom prst="rect">
              <a:avLst/>
            </a:prstGeom>
          </p:spPr>
        </p:pic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589212" y="108173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36174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Нетрадиционные виды массажа рук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385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237362" y="525294"/>
            <a:ext cx="9267250" cy="5933872"/>
          </a:xfrm>
        </p:spPr>
        <p:txBody>
          <a:bodyPr>
            <a:noAutofit/>
          </a:bodyPr>
          <a:lstStyle/>
          <a:p>
            <a:pPr lvl="0" fontAlgn="base"/>
            <a:r>
              <a:rPr lang="ru-RU" sz="3200" dirty="0"/>
              <a:t>Массаж кистей</a:t>
            </a:r>
          </a:p>
          <a:p>
            <a:pPr lvl="0" fontAlgn="base"/>
            <a:r>
              <a:rPr lang="ru-RU" sz="3200" dirty="0"/>
              <a:t>Ореховый массаж</a:t>
            </a:r>
          </a:p>
          <a:p>
            <a:pPr lvl="0" fontAlgn="base"/>
            <a:r>
              <a:rPr lang="ru-RU" sz="3200" dirty="0"/>
              <a:t>Шишечный массаж</a:t>
            </a:r>
          </a:p>
          <a:p>
            <a:pPr lvl="0" fontAlgn="base"/>
            <a:r>
              <a:rPr lang="ru-RU" sz="3200" dirty="0"/>
              <a:t>Пальчиковый бассейн</a:t>
            </a:r>
          </a:p>
          <a:p>
            <a:pPr lvl="0" fontAlgn="base"/>
            <a:r>
              <a:rPr lang="ru-RU" sz="3200" dirty="0"/>
              <a:t>Массаж прищепками</a:t>
            </a:r>
          </a:p>
          <a:p>
            <a:pPr lvl="0" fontAlgn="base"/>
            <a:r>
              <a:rPr lang="ru-RU" sz="3200" dirty="0"/>
              <a:t>Массаж щеткой «ёжик»</a:t>
            </a:r>
          </a:p>
          <a:p>
            <a:pPr lvl="0" fontAlgn="base"/>
            <a:r>
              <a:rPr lang="ru-RU" sz="3200" dirty="0"/>
              <a:t>Массаж «</a:t>
            </a:r>
            <a:r>
              <a:rPr lang="ru-RU" sz="3200" dirty="0" smtClean="0"/>
              <a:t>су-</a:t>
            </a:r>
            <a:r>
              <a:rPr lang="ru-RU" sz="3200" dirty="0" err="1" smtClean="0"/>
              <a:t>джок</a:t>
            </a:r>
            <a:r>
              <a:rPr lang="ru-RU" sz="3200" dirty="0"/>
              <a:t>»</a:t>
            </a:r>
          </a:p>
          <a:p>
            <a:pPr lvl="0" fontAlgn="base"/>
            <a:r>
              <a:rPr lang="ru-RU" sz="3200" dirty="0"/>
              <a:t>Массаж с помощью а</a:t>
            </a:r>
            <a:r>
              <a:rPr lang="ru-RU" sz="3200" dirty="0" smtClean="0"/>
              <a:t>ппликатора </a:t>
            </a:r>
            <a:r>
              <a:rPr lang="ru-RU" sz="3200" dirty="0"/>
              <a:t>Кузнецова</a:t>
            </a:r>
          </a:p>
          <a:p>
            <a:pPr lvl="0" fontAlgn="base"/>
            <a:r>
              <a:rPr lang="ru-RU" sz="3200" dirty="0"/>
              <a:t>Массаж с помощью мешочка с горохом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59040493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376</TotalTime>
  <Words>638</Words>
  <Application>Microsoft Office PowerPoint</Application>
  <PresentationFormat>Широкоэкранный</PresentationFormat>
  <Paragraphs>76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Century Gothic</vt:lpstr>
      <vt:lpstr>Times New Roman</vt:lpstr>
      <vt:lpstr>Wingdings 3</vt:lpstr>
      <vt:lpstr>Легкий дым</vt:lpstr>
      <vt:lpstr>Приемы массажа и самомассажа в коррекционной работе учителя-логопеда.</vt:lpstr>
      <vt:lpstr>Презентация PowerPoint</vt:lpstr>
      <vt:lpstr>Презентация PowerPoint</vt:lpstr>
      <vt:lpstr>Самомассаж лица и шеи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Японская методика</vt:lpstr>
      <vt:lpstr>Презентация PowerPoint</vt:lpstr>
      <vt:lpstr>СИСТЕМА УПРАЖНЕНИЙ ДЛЯ САМОМАССАЖА        японского ученого ЙОСИРО ЦУЦУМИ </vt:lpstr>
      <vt:lpstr>Массаж грецкими орехами :</vt:lpstr>
      <vt:lpstr>Массаж шестигранными карандашами: </vt:lpstr>
      <vt:lpstr>Упражнения из книги Ермаковой  И.А. «Развиваем мелкую моторику малышей»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</dc:creator>
  <cp:lastModifiedBy>Ольга</cp:lastModifiedBy>
  <cp:revision>31</cp:revision>
  <dcterms:created xsi:type="dcterms:W3CDTF">2022-09-23T01:14:47Z</dcterms:created>
  <dcterms:modified xsi:type="dcterms:W3CDTF">2024-02-13T10:51:37Z</dcterms:modified>
</cp:coreProperties>
</file>