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ransition spd="slow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BF2B6-9FDB-488D-B9AF-33B1EB9AB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-77599"/>
            <a:ext cx="9508412" cy="29801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и инструменты коррекции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миофункциональных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нарушений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BACCF6-3101-4619-A10E-6C576739A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78003" y="5236439"/>
            <a:ext cx="2813997" cy="1947333"/>
          </a:xfrm>
        </p:spPr>
        <p:txBody>
          <a:bodyPr/>
          <a:lstStyle/>
          <a:p>
            <a:r>
              <a:rPr lang="ru-RU" dirty="0"/>
              <a:t>Подготовил:</a:t>
            </a:r>
          </a:p>
          <a:p>
            <a:r>
              <a:rPr lang="ru-RU" dirty="0"/>
              <a:t>Учитель-логопед</a:t>
            </a:r>
          </a:p>
          <a:p>
            <a:r>
              <a:rPr lang="ru-RU" dirty="0" err="1"/>
              <a:t>Шварёва</a:t>
            </a:r>
            <a:r>
              <a:rPr lang="ru-RU" dirty="0"/>
              <a:t> Ю.Ю.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A6441D-8F5B-4D4F-A538-D60FA3EFE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576" y="2428833"/>
            <a:ext cx="7930697" cy="405415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88895344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BDCBD-FC75-44A4-BBA2-7E794D75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500" y="301226"/>
            <a:ext cx="10523480" cy="923567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 Вестибулярные 	пластинки 	и 	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трейнеры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1C5832-9936-45F3-97B1-4C7D5DD7E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64" y="165683"/>
            <a:ext cx="11105116" cy="3615267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Вестибулярные пластинки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были разработаны профессором Р.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Хинцем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их помощью решаются основные задачи: устраняется зубочелюстная аномалия, и создаются условия для коррекции звукопроизношения. </a:t>
            </a:r>
            <a:b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F5F284-5A55-48F7-AD39-7A52884FE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7" y="2578059"/>
            <a:ext cx="4033969" cy="36780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89FEEF-C96D-4A03-86F1-E23F75B4E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043" y="2434517"/>
            <a:ext cx="6448337" cy="438744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0595086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D63DC-A589-451F-A224-7C6B0591A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597" y="89682"/>
            <a:ext cx="4420999" cy="1171507"/>
          </a:xfrm>
        </p:spPr>
        <p:txBody>
          <a:bodyPr>
            <a:normAutofit/>
          </a:bodyPr>
          <a:lstStyle/>
          <a:p>
            <a:r>
              <a:rPr lang="ru-RU" sz="5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Трейнеры</a:t>
            </a:r>
            <a:endParaRPr lang="ru-RU" sz="8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6C6B307-3526-4A98-B742-6722664A0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461" y="3292351"/>
            <a:ext cx="3730741" cy="279805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3D8969-16F4-48D3-8BBF-1A3C7E47C281}"/>
              </a:ext>
            </a:extLst>
          </p:cNvPr>
          <p:cNvSpPr txBox="1"/>
          <p:nvPr/>
        </p:nvSpPr>
        <p:spPr>
          <a:xfrm>
            <a:off x="513636" y="1261189"/>
            <a:ext cx="115245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Эти аппараты также предназначены для исправления ротового дыхания, при прокладывании языка между зубами и неправильном глотании, подходят для коррекции глубокого, открытого прикуса, скученности зубов и, соответственно, на этом фоне - нормализации произношения звуков.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109830-23F8-4846-AAFE-A99A4540B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327" y="3546446"/>
            <a:ext cx="6679774" cy="226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2421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8B299-F545-45E4-BCED-3BFAE1FA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97" y="302005"/>
            <a:ext cx="10758371" cy="2464265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1.Миотерапия 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Миотерапия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представляет собой совокупность методов, направленных на устранение дисбаланса в мышцах лица и ротовой полости, обеспечивающих нормальное функционирование речевых органов. </a:t>
            </a:r>
            <a:b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05F1C51-DDD4-4648-A568-32BC3B4B1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97" y="2573323"/>
            <a:ext cx="8534400" cy="409173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методами являются: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упражнения для укрепления мышц языка, губ и щек.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Используются тренажеры (логопедические зонды, пластиковые шпатели, резиновые кольца и мячики).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Техники массажа (классический ручной массаж, точечный массаж, вибромассаж).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миотерапии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Простота реализации.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интеграции в повседневную жизнь ребёнка.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Минимальные затраты финансовых ресурсов.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Высокая эффективность при регулярном выполнении упражнений.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EC5FBC-97BF-4C22-B7CB-4072135F8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170" y="3895987"/>
            <a:ext cx="2869733" cy="286973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245255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53110-93F9-4BF7-B922-0B24940EA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767" y="376727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2.Логопедический массаж </a:t>
            </a:r>
            <a:b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6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EE656E-F3EE-4156-A075-9EADCA033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67" y="1621366"/>
            <a:ext cx="6463208" cy="4771045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Представляет собой воздействие руками или специальными инструментами на мышцы языка, щек, губ и гортани.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цель – нормализовать мышечный тонус, 	активизировать кровообращение и подготовить органы речи к полноценной работе.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606934-20CD-4D9E-B4A2-9D02BF3E1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424" y="1621366"/>
            <a:ext cx="4224809" cy="408838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76691259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54B70-2203-4DF8-AC93-C60D43B71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929" y="435450"/>
            <a:ext cx="10196310" cy="1846356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Самомассаж лица и шеи</a:t>
            </a:r>
            <a:b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4F640C-7968-4472-9B29-3A4A836B8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546" y="1619075"/>
            <a:ext cx="10271811" cy="493272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Поглаживания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Растирание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Разминание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Поколачивания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Вибрация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Давящие воздействия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Стретчинговые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упражнения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	комплексы 	упражнений</a:t>
            </a:r>
            <a:b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C981CD-3D7D-4D6B-A83B-764DD7116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912" y="1493239"/>
            <a:ext cx="7399088" cy="347974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8826688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23A3F-A855-4FED-9BB3-E5AE88740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76" y="147661"/>
            <a:ext cx="9718136" cy="1507067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Биологическая обратная связь (BOS) 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70491A-6F07-4718-B218-9FDC78010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93" y="1273529"/>
            <a:ext cx="5791528" cy="509371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работает BOS в логопедической практике? Процесс BOS включает следующие шаги: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Установка датчиков: Сначала специалист устанавливает датчики на кожу ребёнка, регистрирующие электрическую активность мышц, частоту пульса, температуру кожи и другие показатели.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Отображение сигнала: Полученная информация преобразуется компьютером и выводится на экран в понятной форме (графики, анимация, звуки).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Обратная связь: Ребенок видит или слышит сигналы, отражающие состояние его организма, и учится менять их осознанно.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Закрепление навыков: Постепенно приобретаемые умения переносятся в реальную жизнь вне кабинета логопеда.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314BD3-692F-4A71-8824-B82CE8799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324" y="1654728"/>
            <a:ext cx="5994676" cy="39925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9006338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E86C6-43C6-47E7-AD88-92B7E6822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307" y="360263"/>
            <a:ext cx="11387545" cy="12171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Различные разновидности гимнастики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Артикуляционная гимнастика и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Миогимнастика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A8BAE2C-EBEC-4ACA-89A8-BC505E0F3D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655483"/>
              </p:ext>
            </p:extLst>
          </p:nvPr>
        </p:nvGraphicFramePr>
        <p:xfrm>
          <a:off x="1657883" y="1324595"/>
          <a:ext cx="10007124" cy="4807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35708">
                  <a:extLst>
                    <a:ext uri="{9D8B030D-6E8A-4147-A177-3AD203B41FA5}">
                      <a16:colId xmlns:a16="http://schemas.microsoft.com/office/drawing/2014/main" val="2262170033"/>
                    </a:ext>
                  </a:extLst>
                </a:gridCol>
                <a:gridCol w="3335708">
                  <a:extLst>
                    <a:ext uri="{9D8B030D-6E8A-4147-A177-3AD203B41FA5}">
                      <a16:colId xmlns:a16="http://schemas.microsoft.com/office/drawing/2014/main" val="2897710138"/>
                    </a:ext>
                  </a:extLst>
                </a:gridCol>
                <a:gridCol w="3335708">
                  <a:extLst>
                    <a:ext uri="{9D8B030D-6E8A-4147-A177-3AD203B41FA5}">
                      <a16:colId xmlns:a16="http://schemas.microsoft.com/office/drawing/2014/main" val="3543198797"/>
                    </a:ext>
                  </a:extLst>
                </a:gridCol>
              </a:tblGrid>
              <a:tr h="547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Признак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942" marT="0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Артикуляционная гимнастика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70942" marT="0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Миогимнастика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0" marT="0" marB="85131"/>
                </a:tc>
                <a:extLst>
                  <a:ext uri="{0D108BD9-81ED-4DB2-BD59-A6C34878D82A}">
                    <a16:rowId xmlns:a16="http://schemas.microsoft.com/office/drawing/2014/main" val="1453353657"/>
                  </a:ext>
                </a:extLst>
              </a:tr>
              <a:tr h="8832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Главная цель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Постановка и исправление произношения звуков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Коррекция нарушений прикуса и зубочелюстной системы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0" marT="85131" marB="85131"/>
                </a:tc>
                <a:extLst>
                  <a:ext uri="{0D108BD9-81ED-4DB2-BD59-A6C34878D82A}">
                    <a16:rowId xmlns:a16="http://schemas.microsoft.com/office/drawing/2014/main" val="847224982"/>
                  </a:ext>
                </a:extLst>
              </a:tr>
              <a:tr h="13302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Фокус работы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Мышцы, непосредственно участвующие в артикуляции (язык, губы)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Вся миофункциональная система (мышцы лица, шеи, челюстей)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0" marT="85131" marB="85131"/>
                </a:tc>
                <a:extLst>
                  <a:ext uri="{0D108BD9-81ED-4DB2-BD59-A6C34878D82A}">
                    <a16:rowId xmlns:a16="http://schemas.microsoft.com/office/drawing/2014/main" val="1963254535"/>
                  </a:ext>
                </a:extLst>
              </a:tr>
              <a:tr h="11067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Связь с другими системами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Работает на уровне фонетики и дикции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Включает в себя глотание, дыхание, положение языка и челюстей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0" marT="85131" marB="85131"/>
                </a:tc>
                <a:extLst>
                  <a:ext uri="{0D108BD9-81ED-4DB2-BD59-A6C34878D82A}">
                    <a16:rowId xmlns:a16="http://schemas.microsoft.com/office/drawing/2014/main" val="1580866567"/>
                  </a:ext>
                </a:extLst>
              </a:tr>
              <a:tr h="8832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Применение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</a:rPr>
                        <a:t>Чаще логопедическая практика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70942" marT="85131" marB="8513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Чаще </a:t>
                      </a:r>
                      <a:r>
                        <a:rPr lang="ru-RU" sz="1600" dirty="0" err="1">
                          <a:effectLst/>
                        </a:rPr>
                        <a:t>ортодонтическая</a:t>
                      </a:r>
                      <a:r>
                        <a:rPr lang="ru-RU" sz="1600" dirty="0">
                          <a:effectLst/>
                        </a:rPr>
                        <a:t> и логопедическая практика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2" marR="0" marT="85131" marB="85131"/>
                </a:tc>
                <a:extLst>
                  <a:ext uri="{0D108BD9-81ED-4DB2-BD59-A6C34878D82A}">
                    <a16:rowId xmlns:a16="http://schemas.microsoft.com/office/drawing/2014/main" val="14926998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7D994F7-118D-472D-A12A-345D878C8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84947" y="-421972"/>
            <a:ext cx="27212150" cy="31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отличия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220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4A0BE-7B98-44FE-B11A-070683E78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907" y="58723"/>
            <a:ext cx="8534400" cy="1102298"/>
          </a:xfrm>
        </p:spPr>
        <p:txBody>
          <a:bodyPr/>
          <a:lstStyle/>
          <a:p>
            <a:r>
              <a:rPr lang="ru-RU" dirty="0"/>
              <a:t>Примеры упражнений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14F0BD-7F58-4E76-B609-D26356BEE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324" y="1283516"/>
            <a:ext cx="9600692" cy="5431872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romanU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круговой мышцы рта.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1) Ребёнок смыкает губы и надувает щёки, после чего прижимает к щекам кулаки и медленно выдавливает воздух через сжатые губы (2 варианта выдоха – через центр губ и через углы губ).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2)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протрузии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верхних фронтальных зубов ребёнок надувает воздух под верхнюю губу,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мезиальном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прикусе – под нижнюю.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Накусывание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верхней губы при дистальном прикусе и нижней губы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мезиальном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прикусе.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4) Ребёнок вытягивает нижнюю губу и охватывает ею верхнюю губу, затем верхнею губой охватывает нижнюю.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romanU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мышц, регулирующих положение нижней челюсти.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0">
              <a:lnSpc>
                <a:spcPct val="107000"/>
              </a:lnSpc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При дистальном прикусе ребёнок медленно выдвигает нижнюю челюсть вперёд до тех пор, пока режущие края нижних резцов не установятся впереди верхних. В таком положении нижняя челюсть удерживается около 10 сек, затем медленно устанавливается в исходное положение. То же упражнение ребёнок выполняет с поворотом головы сначала вправо, а затем влево.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мезиальном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прикусе ребёнок открывает рот и медленно закрывает его, смещая нижнюю челюсть назад и устанавливает передние зубы в краевом смыкании. Такое положение удерживается в течение 4-8 сек. Облегчённый вариант выполнения упражнения – движение челюсти с запрокидыванием головы назад.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25737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8D735-E882-4DAF-B97E-94DA15CF5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912" y="134225"/>
            <a:ext cx="8534400" cy="98151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Мимическая гимнастика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47106-5028-42A1-9EB3-CDA777C98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652" y="639662"/>
            <a:ext cx="8191341" cy="6084113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мимической гимнастики является восстановление правильного функционирования мышц лица и полости рта, улучшение координации движений и укрепление мышечного аппарата. Регулярные упражнения помогают нормализовать положение языка, улучшить процесс дыхания и глотания, а также предотвратить дальнейшее развитие зубочелюстных аномалий.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Некоторые упражнения:</a:t>
            </a:r>
            <a:endParaRPr lang="ru-RU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Растянуть уголки рта в стороны (в улыбку) и расслабить.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Нахмурить брови, расслабить.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Поднять брови, расслабить.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Прищурить один глаз, затем другой.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Зажмурить глаза, расслабить.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Надуть щёки, втянуть щёки, перекачивать воздух из одной щеки в другую, как при полоскании.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3F48FE-FAC0-475D-861C-B5BFA27CF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402" y="2070551"/>
            <a:ext cx="5159598" cy="386466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349880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861D7F-0848-4456-98CC-27D39904C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1452" y="1670227"/>
            <a:ext cx="6199814" cy="414767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A7235-F59B-4D44-82DB-8995B2A1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60" y="163160"/>
            <a:ext cx="8534400" cy="1507067"/>
          </a:xfrm>
        </p:spPr>
        <p:txBody>
          <a:bodyPr/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Дыхательная  гимнастика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5D07A-0BBC-4312-A039-99BB54D89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670" y="992860"/>
            <a:ext cx="7004807" cy="5865140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Дыхательные гимнастики широко применяются в комплексной терапии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миофункциональных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нарушений, поскольку правильная техника дыхания способствует улучшению функций дыхательных путей, укреплению диафрагмы и нормализации общего самочувствия.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Плечи поднять – вдох, опустить – выдох.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Свести лопатки – вдох, развести – выдох.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Правое плечо поднять – вдох, опустить – выдох. С левым плечом сделать то же самое.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Наклон вправо – вдох, выпрямиться – выдох. С левой стороной сделать то же самое.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Скручивание вправо – вдох, исходное положение – выдох. То же самое с левой стороной (ноги от пола не отрываются, таз неподвижен).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5344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91</TotalTime>
  <Words>881</Words>
  <Application>Microsoft Office PowerPoint</Application>
  <PresentationFormat>Широкоэкранный</PresentationFormat>
  <Paragraphs>75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Сектор</vt:lpstr>
      <vt:lpstr>Методы и инструменты коррекции миофункциональных нарушений </vt:lpstr>
      <vt:lpstr>1.Миотерапия  Миотерапия представляет собой совокупность методов, направленных на устранение дисбаланса в мышцах лица и ротовой полости, обеспечивающих нормальное функционирование речевых органов.  </vt:lpstr>
      <vt:lpstr>2.Логопедический массаж  </vt:lpstr>
      <vt:lpstr>3. Самомассаж лица и шеи </vt:lpstr>
      <vt:lpstr>4. Биологическая обратная связь (BOS)  </vt:lpstr>
      <vt:lpstr>5. Различные разновидности гимнастики Артикуляционная гимнастика и Миогимнастика </vt:lpstr>
      <vt:lpstr>Примеры упражнений</vt:lpstr>
      <vt:lpstr>6. Мимическая гимнастика </vt:lpstr>
      <vt:lpstr>7. Дыхательная  гимнастика </vt:lpstr>
      <vt:lpstr>8. Вестибулярные  пластинки  и  трейнеры </vt:lpstr>
      <vt:lpstr>Трейнеры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инструменты коррекции миофункциональных нарушений</dc:title>
  <dc:creator>Евгений Шварёв</dc:creator>
  <cp:lastModifiedBy>Евгений Шварёв</cp:lastModifiedBy>
  <cp:revision>9</cp:revision>
  <dcterms:created xsi:type="dcterms:W3CDTF">2025-12-01T10:11:44Z</dcterms:created>
  <dcterms:modified xsi:type="dcterms:W3CDTF">2025-12-01T11:43:19Z</dcterms:modified>
</cp:coreProperties>
</file>